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62"/>
  </p:notesMasterIdLst>
  <p:sldIdLst>
    <p:sldId id="256" r:id="rId3"/>
    <p:sldId id="257" r:id="rId4"/>
    <p:sldId id="261" r:id="rId5"/>
    <p:sldId id="258" r:id="rId6"/>
    <p:sldId id="307" r:id="rId7"/>
    <p:sldId id="260" r:id="rId8"/>
    <p:sldId id="357" r:id="rId9"/>
    <p:sldId id="403" r:id="rId10"/>
    <p:sldId id="404" r:id="rId11"/>
    <p:sldId id="338" r:id="rId12"/>
    <p:sldId id="370" r:id="rId13"/>
    <p:sldId id="396" r:id="rId14"/>
    <p:sldId id="395" r:id="rId15"/>
    <p:sldId id="262" r:id="rId16"/>
    <p:sldId id="297" r:id="rId17"/>
    <p:sldId id="298" r:id="rId18"/>
    <p:sldId id="321" r:id="rId19"/>
    <p:sldId id="342" r:id="rId20"/>
    <p:sldId id="393" r:id="rId21"/>
    <p:sldId id="343" r:id="rId22"/>
    <p:sldId id="344" r:id="rId23"/>
    <p:sldId id="308" r:id="rId24"/>
    <p:sldId id="345" r:id="rId25"/>
    <p:sldId id="289" r:id="rId26"/>
    <p:sldId id="348" r:id="rId27"/>
    <p:sldId id="349" r:id="rId28"/>
    <p:sldId id="346" r:id="rId29"/>
    <p:sldId id="268" r:id="rId30"/>
    <p:sldId id="347" r:id="rId31"/>
    <p:sldId id="400" r:id="rId32"/>
    <p:sldId id="402" r:id="rId33"/>
    <p:sldId id="401" r:id="rId34"/>
    <p:sldId id="270" r:id="rId35"/>
    <p:sldId id="394" r:id="rId36"/>
    <p:sldId id="360" r:id="rId37"/>
    <p:sldId id="362" r:id="rId38"/>
    <p:sldId id="388" r:id="rId39"/>
    <p:sldId id="369" r:id="rId40"/>
    <p:sldId id="279" r:id="rId41"/>
    <p:sldId id="392" r:id="rId42"/>
    <p:sldId id="389" r:id="rId43"/>
    <p:sldId id="390" r:id="rId44"/>
    <p:sldId id="281" r:id="rId45"/>
    <p:sldId id="359" r:id="rId46"/>
    <p:sldId id="299" r:id="rId47"/>
    <p:sldId id="364" r:id="rId48"/>
    <p:sldId id="397" r:id="rId49"/>
    <p:sldId id="398" r:id="rId50"/>
    <p:sldId id="378" r:id="rId51"/>
    <p:sldId id="376" r:id="rId52"/>
    <p:sldId id="379" r:id="rId53"/>
    <p:sldId id="380" r:id="rId54"/>
    <p:sldId id="381" r:id="rId55"/>
    <p:sldId id="387" r:id="rId56"/>
    <p:sldId id="386" r:id="rId57"/>
    <p:sldId id="399" r:id="rId58"/>
    <p:sldId id="371" r:id="rId59"/>
    <p:sldId id="384" r:id="rId60"/>
    <p:sldId id="385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777777"/>
    <a:srgbClr val="787878"/>
    <a:srgbClr val="404040"/>
    <a:srgbClr val="FFFFFF"/>
    <a:srgbClr val="9CAF83"/>
    <a:srgbClr val="8FA573"/>
    <a:srgbClr val="534F4A"/>
    <a:srgbClr val="030303"/>
    <a:srgbClr val="63A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9" autoAdjust="0"/>
    <p:restoredTop sz="87955" autoAdjust="0"/>
  </p:normalViewPr>
  <p:slideViewPr>
    <p:cSldViewPr snapToGrid="0">
      <p:cViewPr varScale="1">
        <p:scale>
          <a:sx n="89" d="100"/>
          <a:sy n="89" d="100"/>
        </p:scale>
        <p:origin x="6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老年人口比例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65歲以上</c:v>
                </c:pt>
              </c:strCache>
            </c:strRef>
          </c:tx>
          <c:spPr>
            <a:ln w="28575" cap="rnd">
              <a:solidFill>
                <a:srgbClr val="3366C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366CC"/>
              </a:solidFill>
              <a:ln w="9525">
                <a:solidFill>
                  <a:srgbClr val="3366CC"/>
                </a:solidFill>
              </a:ln>
              <a:effectLst/>
            </c:spPr>
          </c:marker>
          <c:cat>
            <c:strRef>
              <c:f>工作表1!$A$2:$A$16</c:f>
              <c:strCache>
                <c:ptCount val="15"/>
                <c:pt idx="0">
                  <c:v>100年</c:v>
                </c:pt>
                <c:pt idx="1">
                  <c:v>101年</c:v>
                </c:pt>
                <c:pt idx="2">
                  <c:v>102年</c:v>
                </c:pt>
                <c:pt idx="3">
                  <c:v>103年</c:v>
                </c:pt>
                <c:pt idx="4">
                  <c:v>104年</c:v>
                </c:pt>
                <c:pt idx="5">
                  <c:v>105年</c:v>
                </c:pt>
                <c:pt idx="6">
                  <c:v>106年</c:v>
                </c:pt>
                <c:pt idx="7">
                  <c:v>107年</c:v>
                </c:pt>
                <c:pt idx="8">
                  <c:v>108年</c:v>
                </c:pt>
                <c:pt idx="9">
                  <c:v>109年</c:v>
                </c:pt>
                <c:pt idx="10">
                  <c:v>110年</c:v>
                </c:pt>
                <c:pt idx="11">
                  <c:v>111年</c:v>
                </c:pt>
                <c:pt idx="12">
                  <c:v>112年</c:v>
                </c:pt>
                <c:pt idx="13">
                  <c:v>113年</c:v>
                </c:pt>
                <c:pt idx="14">
                  <c:v>114年</c:v>
                </c:pt>
              </c:strCache>
            </c:strRef>
          </c:cat>
          <c:val>
            <c:numRef>
              <c:f>工作表1!$B$2:$B$16</c:f>
              <c:numCache>
                <c:formatCode>0.00%</c:formatCode>
                <c:ptCount val="15"/>
                <c:pt idx="0" formatCode="0%">
                  <c:v>0.11</c:v>
                </c:pt>
                <c:pt idx="1">
                  <c:v>0.112</c:v>
                </c:pt>
                <c:pt idx="2">
                  <c:v>0.115</c:v>
                </c:pt>
                <c:pt idx="3" formatCode="0%">
                  <c:v>0.12</c:v>
                </c:pt>
                <c:pt idx="4">
                  <c:v>0.125</c:v>
                </c:pt>
                <c:pt idx="5">
                  <c:v>0.13300000000000001</c:v>
                </c:pt>
                <c:pt idx="6" formatCode="0%">
                  <c:v>0.13800000000000001</c:v>
                </c:pt>
                <c:pt idx="7">
                  <c:v>0.14599999999999999</c:v>
                </c:pt>
                <c:pt idx="8">
                  <c:v>0.152</c:v>
                </c:pt>
                <c:pt idx="9">
                  <c:v>0.161</c:v>
                </c:pt>
                <c:pt idx="10">
                  <c:v>0.16900000000000001</c:v>
                </c:pt>
                <c:pt idx="11">
                  <c:v>0.17599999999999999</c:v>
                </c:pt>
                <c:pt idx="12">
                  <c:v>0.182</c:v>
                </c:pt>
                <c:pt idx="13" formatCode="0%">
                  <c:v>0.19</c:v>
                </c:pt>
                <c:pt idx="14" formatCode="0%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69-48EC-AC74-668B197F5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1015759"/>
        <c:axId val="1131014319"/>
      </c:lineChart>
      <c:catAx>
        <c:axId val="113101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eaVert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131014319"/>
        <c:crosses val="autoZero"/>
        <c:auto val="1"/>
        <c:lblAlgn val="ctr"/>
        <c:lblOffset val="100"/>
        <c:noMultiLvlLbl val="0"/>
      </c:catAx>
      <c:valAx>
        <c:axId val="1131014319"/>
        <c:scaling>
          <c:orientation val="minMax"/>
          <c:max val="0.2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13101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6350">
      <a:solidFill>
        <a:schemeClr val="bg1">
          <a:lumMod val="50000"/>
        </a:schemeClr>
      </a:solidFill>
    </a:ln>
    <a:effectLst>
      <a:glow rad="63500">
        <a:schemeClr val="accent2">
          <a:satMod val="175000"/>
          <a:alpha val="40000"/>
        </a:schemeClr>
      </a:glow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spPr>
            <a:solidFill>
              <a:srgbClr val="00B0F0"/>
            </a:solidFill>
          </c:spPr>
          <c:dPt>
            <c:idx val="0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1B-4F4C-AA71-649A2D97518F}"/>
              </c:ext>
            </c:extLst>
          </c:dPt>
          <c:dPt>
            <c:idx val="1"/>
            <c:bubble3D val="0"/>
            <c:spPr>
              <a:solidFill>
                <a:srgbClr val="63A4F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A1B-4F4C-AA71-649A2D97518F}"/>
              </c:ext>
            </c:extLst>
          </c:dPt>
          <c:dPt>
            <c:idx val="2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5B-4D50-8717-D71410277799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5B-4D50-8717-D71410277799}"/>
              </c:ext>
            </c:extLst>
          </c:dPt>
          <c:dLbls>
            <c:numFmt formatCode="0.0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工作表1!$A$2:$A$5</c:f>
              <c:strCache>
                <c:ptCount val="2"/>
                <c:pt idx="0">
                  <c:v>沒有網路</c:v>
                </c:pt>
                <c:pt idx="1">
                  <c:v>有用網路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32.28</c:v>
                </c:pt>
                <c:pt idx="1">
                  <c:v>67.72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1B-4F4C-AA71-649A2D9751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A2EC0-CC0E-426F-9798-2A342EF8622E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FB189-4946-4D70-A116-8C41AE9AC5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87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5373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35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729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319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0752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56594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7835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855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920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3079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85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163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816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76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152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6967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簡便及輕量操作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1115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168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https://youtu.be/2IrRJSI3RTA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539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0962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https://youtube.com/shorts/ZyYlJzDY-j8?feature=share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551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238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887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024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352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3396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5244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2790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7277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537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491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8237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2343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186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353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4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2BB2F-CB69-487B-8A9B-FB9E8649C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809D9E-C110-4BB3-BCE4-9C3728EEA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C9D6C-689A-4769-9D8A-93ADE0A2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D6F22-4C50-42FA-B352-88045C46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7A686-8FE4-495C-8B5A-190964E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81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74213-33BD-4138-8D89-8323EF87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01C747-393C-48C1-A809-615F275D9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C3D27-CA55-4E6F-A3AF-3FD58511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F94FE-E3CE-425A-9EB9-C6F50379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27AC2-2C14-4DEF-B090-ABED15AA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98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2BAA77-48C2-47DF-8623-05057A373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A57702-F3E0-4B9E-9741-C0D89168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9DAF-56CA-46F9-ACBB-CFDB6C62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75E511-C157-4C8A-8676-78B8C4B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13091-D6BD-496E-8D83-629C59A4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5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20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961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92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3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39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2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4176D-1811-47BC-88D9-ACBAE4CF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1FA04-EC74-4CD2-A8D2-A646E0E12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D32E7-806A-4D50-A24B-2D28271F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C5806-8557-4A82-B62D-DECC3E74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C05E4-75E7-42C7-B0CB-9E83F434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8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96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71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9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1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454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791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C2FDD-E4F4-4782-9E82-86C72399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78E60-580C-4C63-A5B1-B366485A5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985A3-4682-4F96-A3B9-20885582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32D13-62E2-4F00-969F-C641078B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F9DC-15B0-4C57-B3FD-1646A68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87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36DC7-67CE-4BFD-AEFA-19B7A3D9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6EE67-DAEC-4F7A-AE29-29889BBF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96429-6414-4AC8-B91E-5BC54892C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57BDE5-3C1A-4E82-AEFA-4EC9A196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844F5-A503-4D98-B8DD-5C7A215B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DBFA10-4CB5-469B-892A-0A908864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25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5C620-4F94-423A-9AA4-0E9A2AA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FBFAF-5395-41C1-9423-8A3B1D9E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A593D-3338-4D02-B98A-81032CE2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68CD15-A2DE-4C5C-B03C-43F92F48F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028B8C-613E-4F07-9AE0-733E5688D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3FA18E-A290-4DBF-A6DA-49D3FE72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2A1FDB-BD83-493A-952F-EC5ACFD2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3D2613-8843-4920-A17B-1CD1A0D5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25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8DD40-3495-4CC9-964C-CD6341FA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CE5AB2-35EC-41E0-BDED-2BA8FD32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5ECC5B-CDDD-4D9B-A453-1E423B4E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AEACE-E008-427F-A632-C4B9721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88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45584-215D-41B5-84F9-8EB64F98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BA9F62-4A13-469E-98E8-55CBABBC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D0E51-2ED7-4C60-BD88-4509A108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731A0-0958-42B3-A5F8-E3D3E9704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16200" r="25037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1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B92AD-5C6C-4F7F-9A2E-4796E409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FE13A-6D95-477F-B68B-F47D05B4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53AB3-23C0-4B79-8408-6A603072D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EEA2A-FAFB-4888-9888-23042A81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300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F5FB2-CAF0-4164-88CC-FD012321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BE46D9-958F-411C-BF55-38D8E13B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623A4-54DB-484B-B6AD-149AA290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39D37-2896-4970-9FD1-FFEEF81C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9257F-2CDC-4162-9B00-90E71A26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D08245-45A4-4213-BC00-0BE3293F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020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4B2C1-B39F-410F-A948-4B8F58C1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6FAD11-BE8E-4A67-B9FF-291BCBD6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979CA-B529-4392-BB2E-30118DCD2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FCBD1-CC99-4E00-B951-E236B37197DC}" type="datetimeFigureOut">
              <a:rPr lang="zh-TW" altLang="en-US" smtClean="0"/>
              <a:t>2024/10/12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092A2-A008-4136-ACBA-1D10EA05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10CCD-5434-48B3-937C-3162C8446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11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8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6.png"/><Relationship Id="rId5" Type="http://schemas.openxmlformats.org/officeDocument/2006/relationships/image" Target="../media/image23.png"/><Relationship Id="rId10" Type="http://schemas.openxmlformats.org/officeDocument/2006/relationships/image" Target="../media/image35.png"/><Relationship Id="rId4" Type="http://schemas.openxmlformats.org/officeDocument/2006/relationships/image" Target="../media/image25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28.png"/><Relationship Id="rId1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56.png"/><Relationship Id="rId5" Type="http://schemas.openxmlformats.org/officeDocument/2006/relationships/image" Target="../media/image52.png"/><Relationship Id="rId10" Type="http://schemas.openxmlformats.org/officeDocument/2006/relationships/image" Target="../media/image28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openxmlformats.org/officeDocument/2006/relationships/image" Target="../media/image60.png"/><Relationship Id="rId4" Type="http://schemas.openxmlformats.org/officeDocument/2006/relationships/image" Target="../media/image2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.png"/><Relationship Id="rId7" Type="http://schemas.openxmlformats.org/officeDocument/2006/relationships/image" Target="../media/image78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0.png"/><Relationship Id="rId5" Type="http://schemas.openxmlformats.org/officeDocument/2006/relationships/image" Target="../media/image76.png"/><Relationship Id="rId10" Type="http://schemas.openxmlformats.org/officeDocument/2006/relationships/image" Target="../media/image5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6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28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3.png"/><Relationship Id="rId7" Type="http://schemas.openxmlformats.org/officeDocument/2006/relationships/image" Target="../media/image102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>
            <a:extLst>
              <a:ext uri="{FF2B5EF4-FFF2-40B4-BE49-F238E27FC236}">
                <a16:creationId xmlns:a16="http://schemas.microsoft.com/office/drawing/2014/main" id="{C9FA536F-40A5-2D46-7905-BE5C5A9C38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5" name="文本框 7">
            <a:extLst>
              <a:ext uri="{FF2B5EF4-FFF2-40B4-BE49-F238E27FC236}">
                <a16:creationId xmlns:a16="http://schemas.microsoft.com/office/drawing/2014/main" id="{E82772D3-EEAD-823D-8607-B001CC73EEAD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1897062" y="2470805"/>
            <a:ext cx="7844418" cy="12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TW" sz="66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SilverEase</a:t>
            </a:r>
            <a:endParaRPr lang="zh-CN" altLang="zh-CN" sz="6600" b="1" noProof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0BCADB7-0DB7-577D-C0EC-985068110E99}"/>
              </a:ext>
            </a:extLst>
          </p:cNvPr>
          <p:cNvSpPr txBox="1"/>
          <p:nvPr/>
        </p:nvSpPr>
        <p:spPr>
          <a:xfrm>
            <a:off x="5004170" y="5908914"/>
            <a:ext cx="2183659" cy="253780"/>
          </a:xfrm>
          <a:prstGeom prst="rect">
            <a:avLst/>
          </a:prstGeom>
          <a:solidFill>
            <a:srgbClr val="3B3838"/>
          </a:solidFill>
        </p:spPr>
        <p:txBody>
          <a:bodyPr wrap="none" lIns="68445" tIns="34223" rIns="68445" bIns="34223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TW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國立臺北商業大學 資訊管理系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C84880-03A3-F90E-DEB2-FB611C35DA3C}"/>
              </a:ext>
            </a:extLst>
          </p:cNvPr>
          <p:cNvSpPr/>
          <p:nvPr/>
        </p:nvSpPr>
        <p:spPr>
          <a:xfrm>
            <a:off x="4001856" y="3783608"/>
            <a:ext cx="4926387" cy="124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指導老師：蘇建興 老師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10956022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        員：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10956007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陳家寧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10956014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周東圻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10956025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    暄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10956048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陳姸甄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27E71C-CC43-FF40-BDA4-CC1C9900B21C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2173789" y="1634807"/>
            <a:ext cx="7844418" cy="8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TW" altLang="en-US" sz="4400" noProof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第</a:t>
            </a:r>
            <a:r>
              <a:rPr lang="en-US" altLang="zh-CN" sz="4400" noProof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113506</a:t>
            </a:r>
            <a:r>
              <a:rPr lang="zh-TW" altLang="en-US" sz="4400" noProof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組</a:t>
            </a:r>
            <a:endParaRPr lang="zh-CN" altLang="zh-CN" sz="4400" noProof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10114B-E321-4BDB-D9A7-BF24A4307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45" b="97455" l="3887" r="93640">
                        <a14:foregroundMark x1="30742" y1="40364" x2="57597" y2="54182"/>
                        <a14:foregroundMark x1="57597" y1="54182" x2="53534" y2="71091"/>
                        <a14:foregroundMark x1="53534" y1="71091" x2="77915" y2="49636"/>
                        <a14:foregroundMark x1="77915" y1="49636" x2="65371" y2="30182"/>
                        <a14:foregroundMark x1="65371" y1="30182" x2="47350" y2="22545"/>
                        <a14:foregroundMark x1="47350" y1="22545" x2="28975" y2="35818"/>
                        <a14:foregroundMark x1="28975" y1="35818" x2="31272" y2="62727"/>
                        <a14:foregroundMark x1="31272" y1="62727" x2="68021" y2="80182"/>
                        <a14:foregroundMark x1="68021" y1="80182" x2="85336" y2="45455"/>
                        <a14:foregroundMark x1="85336" y1="45455" x2="76148" y2="22000"/>
                        <a14:foregroundMark x1="76148" y1="22000" x2="55477" y2="15818"/>
                        <a14:foregroundMark x1="55477" y1="15818" x2="31272" y2="21455"/>
                        <a14:foregroundMark x1="31272" y1="21455" x2="17668" y2="39091"/>
                        <a14:foregroundMark x1="17668" y1="39091" x2="20318" y2="74545"/>
                        <a14:foregroundMark x1="20318" y1="74545" x2="48057" y2="97636"/>
                        <a14:foregroundMark x1="48057" y1="97636" x2="70495" y2="85273"/>
                        <a14:foregroundMark x1="70495" y1="85273" x2="72615" y2="80000"/>
                        <a14:foregroundMark x1="32862" y1="42909" x2="53357" y2="46182"/>
                        <a14:foregroundMark x1="53357" y1="46182" x2="58481" y2="28364"/>
                        <a14:foregroundMark x1="58481" y1="28364" x2="56890" y2="57273"/>
                        <a14:foregroundMark x1="56890" y1="57273" x2="52120" y2="40182"/>
                        <a14:foregroundMark x1="52120" y1="40182" x2="43640" y2="64545"/>
                        <a14:foregroundMark x1="43640" y1="64545" x2="47173" y2="83818"/>
                        <a14:foregroundMark x1="71025" y1="81273" x2="87279" y2="48364"/>
                        <a14:foregroundMark x1="87279" y1="48364" x2="78445" y2="23273"/>
                        <a14:foregroundMark x1="78445" y1="23273" x2="54240" y2="11636"/>
                        <a14:foregroundMark x1="54240" y1="11636" x2="29152" y2="18000"/>
                        <a14:foregroundMark x1="29152" y1="18000" x2="15548" y2="34000"/>
                        <a14:foregroundMark x1="15548" y1="34000" x2="14664" y2="58545"/>
                        <a14:foregroundMark x1="14664" y1="58545" x2="28799" y2="81455"/>
                        <a14:foregroundMark x1="28799" y1="81455" x2="40106" y2="88182"/>
                        <a14:foregroundMark x1="68728" y1="80000" x2="93286" y2="64000"/>
                        <a14:foregroundMark x1="93286" y1="64000" x2="93640" y2="58182"/>
                        <a14:foregroundMark x1="58304" y1="11091" x2="40106" y2="9455"/>
                        <a14:foregroundMark x1="40106" y1="9455" x2="17491" y2="26727"/>
                        <a14:foregroundMark x1="17491" y1="26727" x2="11307" y2="54909"/>
                        <a14:foregroundMark x1="11307" y1="54909" x2="13251" y2="60727"/>
                        <a14:foregroundMark x1="11131" y1="67818" x2="3887" y2="52364"/>
                        <a14:foregroundMark x1="3887" y1="52364" x2="19965" y2="17091"/>
                        <a14:foregroundMark x1="42403" y1="12545" x2="60071" y2="28545"/>
                        <a14:foregroundMark x1="60071" y1="28545" x2="60954" y2="33818"/>
                        <a14:foregroundMark x1="63251" y1="33818" x2="59894" y2="10545"/>
                        <a14:foregroundMark x1="59894" y1="10545" x2="40636" y2="10364"/>
                        <a14:foregroundMark x1="40636" y1="10364" x2="35512" y2="15818"/>
                        <a14:foregroundMark x1="70141" y1="13273" x2="52120" y2="6545"/>
                        <a14:foregroundMark x1="52120" y1="6545" x2="43993" y2="7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4990" y="2489481"/>
            <a:ext cx="1285989" cy="1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3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C9F30E-DB6D-B4FA-DFA1-5DBCA35E08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062" name="矩形 1061">
            <a:extLst>
              <a:ext uri="{FF2B5EF4-FFF2-40B4-BE49-F238E27FC236}">
                <a16:creationId xmlns:a16="http://schemas.microsoft.com/office/drawing/2014/main" id="{796F3C56-1022-6DD9-5DF9-FE1D4F7F3B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56815" y="1918822"/>
            <a:ext cx="11038596" cy="4053635"/>
          </a:xfrm>
          <a:prstGeom prst="rect">
            <a:avLst/>
          </a:prstGeom>
          <a:solidFill>
            <a:srgbClr val="FFFFFB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03EAF60-6597-E1CC-58D5-A3158A7F2548}"/>
              </a:ext>
            </a:extLst>
          </p:cNvPr>
          <p:cNvSpPr/>
          <p:nvPr/>
        </p:nvSpPr>
        <p:spPr>
          <a:xfrm>
            <a:off x="4805227" y="2033213"/>
            <a:ext cx="503273" cy="513780"/>
          </a:xfrm>
          <a:custGeom>
            <a:avLst/>
            <a:gdLst>
              <a:gd name="connsiteX0" fmla="*/ 0 w 523022"/>
              <a:gd name="connsiteY0" fmla="*/ 530138 h 530138"/>
              <a:gd name="connsiteX1" fmla="*/ 252616 w 523022"/>
              <a:gd name="connsiteY1" fmla="*/ 295312 h 530138"/>
              <a:gd name="connsiteX2" fmla="*/ 523022 w 523022"/>
              <a:gd name="connsiteY2" fmla="*/ 0 h 53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022" h="530138">
                <a:moveTo>
                  <a:pt x="0" y="530138"/>
                </a:moveTo>
                <a:cubicBezTo>
                  <a:pt x="82723" y="456903"/>
                  <a:pt x="165446" y="383668"/>
                  <a:pt x="252616" y="295312"/>
                </a:cubicBezTo>
                <a:cubicBezTo>
                  <a:pt x="339786" y="206956"/>
                  <a:pt x="431404" y="103478"/>
                  <a:pt x="523022" y="0"/>
                </a:cubicBezTo>
              </a:path>
            </a:pathLst>
          </a:custGeom>
          <a:noFill/>
          <a:ln w="28575">
            <a:solidFill>
              <a:srgbClr val="FFFF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3C0083CB-843E-DECF-B597-EEDFADE410E5}"/>
              </a:ext>
            </a:extLst>
          </p:cNvPr>
          <p:cNvGrpSpPr/>
          <p:nvPr/>
        </p:nvGrpSpPr>
        <p:grpSpPr>
          <a:xfrm>
            <a:off x="585528" y="322548"/>
            <a:ext cx="4601069" cy="1149483"/>
            <a:chOff x="740935" y="4618910"/>
            <a:chExt cx="4910462" cy="114948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14FA1C7-D818-6E1C-3C31-4099FD155F2D}"/>
                </a:ext>
              </a:extLst>
            </p:cNvPr>
            <p:cNvSpPr/>
            <p:nvPr/>
          </p:nvSpPr>
          <p:spPr>
            <a:xfrm>
              <a:off x="740935" y="4633930"/>
              <a:ext cx="45719" cy="11344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98ECFD5-D088-4B59-7A01-BFA34126CBF7}"/>
                </a:ext>
              </a:extLst>
            </p:cNvPr>
            <p:cNvSpPr txBox="1"/>
            <p:nvPr/>
          </p:nvSpPr>
          <p:spPr>
            <a:xfrm>
              <a:off x="910848" y="5139631"/>
              <a:ext cx="4740549" cy="628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TW" altLang="en-US" sz="1400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物聯網系統中使用者身份選擇及隱私保護，滿足長輩需求的同時實現多位照護者協作的最佳方案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121E9EE-B7A2-D504-F5C3-25452861197A}"/>
                </a:ext>
              </a:extLst>
            </p:cNvPr>
            <p:cNvSpPr txBox="1"/>
            <p:nvPr/>
          </p:nvSpPr>
          <p:spPr>
            <a:xfrm>
              <a:off x="872038" y="4618910"/>
              <a:ext cx="28487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 本 設 定</a:t>
              </a: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D2529C1-CE09-1349-020A-8CB874FFF2E0}"/>
              </a:ext>
            </a:extLst>
          </p:cNvPr>
          <p:cNvSpPr txBox="1"/>
          <p:nvPr/>
        </p:nvSpPr>
        <p:spPr>
          <a:xfrm>
            <a:off x="5203271" y="3849267"/>
            <a:ext cx="176427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 對 多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F5CFBFE-C8E3-590D-A664-40F3C890F111}"/>
              </a:ext>
            </a:extLst>
          </p:cNvPr>
          <p:cNvSpPr txBox="1"/>
          <p:nvPr/>
        </p:nvSpPr>
        <p:spPr>
          <a:xfrm>
            <a:off x="1777678" y="3849267"/>
            <a:ext cx="23041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雙 重 身 分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34D7F6F0-9185-8022-DA71-A8823D955B56}"/>
              </a:ext>
            </a:extLst>
          </p:cNvPr>
          <p:cNvSpPr txBox="1"/>
          <p:nvPr/>
        </p:nvSpPr>
        <p:spPr>
          <a:xfrm>
            <a:off x="8015533" y="3849267"/>
            <a:ext cx="243546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 用 者 隱 私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C54C5AB-286C-0EF8-4C94-931B52B04D24}"/>
              </a:ext>
            </a:extLst>
          </p:cNvPr>
          <p:cNvGrpSpPr/>
          <p:nvPr/>
        </p:nvGrpSpPr>
        <p:grpSpPr>
          <a:xfrm>
            <a:off x="2171007" y="2644373"/>
            <a:ext cx="7450285" cy="1013297"/>
            <a:chOff x="2171007" y="2602264"/>
            <a:chExt cx="7450285" cy="1013297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90628BB2-2FE6-34B7-36AE-260380123AD8}"/>
                </a:ext>
              </a:extLst>
            </p:cNvPr>
            <p:cNvGrpSpPr/>
            <p:nvPr/>
          </p:nvGrpSpPr>
          <p:grpSpPr>
            <a:xfrm>
              <a:off x="2171007" y="2602264"/>
              <a:ext cx="964303" cy="980153"/>
              <a:chOff x="6230726" y="1900381"/>
              <a:chExt cx="746228" cy="758494"/>
            </a:xfrm>
          </p:grpSpPr>
          <p:sp>
            <p:nvSpPr>
              <p:cNvPr id="23" name="橢圓 22">
                <a:extLst>
                  <a:ext uri="{FF2B5EF4-FFF2-40B4-BE49-F238E27FC236}">
                    <a16:creationId xmlns:a16="http://schemas.microsoft.com/office/drawing/2014/main" id="{DF978844-7D25-3CCB-776C-4C3D6785016F}"/>
                  </a:ext>
                </a:extLst>
              </p:cNvPr>
              <p:cNvSpPr/>
              <p:nvPr/>
            </p:nvSpPr>
            <p:spPr>
              <a:xfrm>
                <a:off x="6230726" y="1900381"/>
                <a:ext cx="746228" cy="758494"/>
              </a:xfrm>
              <a:prstGeom prst="ellipse">
                <a:avLst/>
              </a:prstGeom>
              <a:solidFill>
                <a:srgbClr val="ABB1B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AEBB99CA-9ADF-8CD7-A51E-8A57BA1F0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67416" y="2068370"/>
                <a:ext cx="456138" cy="456138"/>
              </a:xfrm>
              <a:prstGeom prst="rect">
                <a:avLst/>
              </a:prstGeom>
            </p:spPr>
          </p:pic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1B3C4E33-88CA-017A-FB2C-8ABF71390BB7}"/>
                </a:ext>
              </a:extLst>
            </p:cNvPr>
            <p:cNvGrpSpPr/>
            <p:nvPr/>
          </p:nvGrpSpPr>
          <p:grpSpPr>
            <a:xfrm>
              <a:off x="5413998" y="2635408"/>
              <a:ext cx="964303" cy="980153"/>
              <a:chOff x="6230726" y="3042229"/>
              <a:chExt cx="746228" cy="758494"/>
            </a:xfrm>
          </p:grpSpPr>
          <p:sp>
            <p:nvSpPr>
              <p:cNvPr id="26" name="橢圓 25">
                <a:extLst>
                  <a:ext uri="{FF2B5EF4-FFF2-40B4-BE49-F238E27FC236}">
                    <a16:creationId xmlns:a16="http://schemas.microsoft.com/office/drawing/2014/main" id="{583ED572-598C-C5DF-3F64-61FE38F65E85}"/>
                  </a:ext>
                </a:extLst>
              </p:cNvPr>
              <p:cNvSpPr/>
              <p:nvPr/>
            </p:nvSpPr>
            <p:spPr>
              <a:xfrm>
                <a:off x="6230726" y="3042229"/>
                <a:ext cx="746228" cy="758494"/>
              </a:xfrm>
              <a:prstGeom prst="ellipse">
                <a:avLst/>
              </a:prstGeom>
              <a:solidFill>
                <a:srgbClr val="DECEB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64B16B20-E49B-BB3A-27DF-E7823FC313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2732" y="3182261"/>
                <a:ext cx="487263" cy="487263"/>
              </a:xfrm>
              <a:prstGeom prst="rect">
                <a:avLst/>
              </a:prstGeom>
            </p:spPr>
          </p:pic>
        </p:grp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E96F9B49-D237-805B-3830-CFD487B7CD37}"/>
                </a:ext>
              </a:extLst>
            </p:cNvPr>
            <p:cNvGrpSpPr/>
            <p:nvPr/>
          </p:nvGrpSpPr>
          <p:grpSpPr>
            <a:xfrm>
              <a:off x="8656989" y="2635408"/>
              <a:ext cx="964303" cy="980153"/>
              <a:chOff x="6230726" y="4166734"/>
              <a:chExt cx="746228" cy="758494"/>
            </a:xfrm>
          </p:grpSpPr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D799EEE5-4DFD-F992-F435-3B9167CA3B33}"/>
                  </a:ext>
                </a:extLst>
              </p:cNvPr>
              <p:cNvSpPr/>
              <p:nvPr/>
            </p:nvSpPr>
            <p:spPr>
              <a:xfrm>
                <a:off x="6230726" y="4166734"/>
                <a:ext cx="746228" cy="758494"/>
              </a:xfrm>
              <a:prstGeom prst="ellipse">
                <a:avLst/>
              </a:prstGeom>
              <a:solidFill>
                <a:srgbClr val="C7D8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87B8427B-FF32-E647-3256-F6D6C83107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89030" y="4309089"/>
                <a:ext cx="457010" cy="457010"/>
              </a:xfrm>
              <a:prstGeom prst="rect">
                <a:avLst/>
              </a:prstGeom>
            </p:spPr>
          </p:pic>
        </p:grp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1121AE9-26AB-D66A-3743-A8AF0413BDFE}"/>
              </a:ext>
            </a:extLst>
          </p:cNvPr>
          <p:cNvGrpSpPr/>
          <p:nvPr/>
        </p:nvGrpSpPr>
        <p:grpSpPr>
          <a:xfrm>
            <a:off x="5792416" y="169278"/>
            <a:ext cx="6256150" cy="356656"/>
            <a:chOff x="5792416" y="169278"/>
            <a:chExt cx="6256150" cy="356656"/>
          </a:xfrm>
        </p:grpSpPr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831A3DA5-B90E-DB12-D30F-0798421CFCA3}"/>
                </a:ext>
              </a:extLst>
            </p:cNvPr>
            <p:cNvGrpSpPr/>
            <p:nvPr/>
          </p:nvGrpSpPr>
          <p:grpSpPr>
            <a:xfrm>
              <a:off x="7380259" y="169278"/>
              <a:ext cx="4668307" cy="356656"/>
              <a:chOff x="7379151" y="169278"/>
              <a:chExt cx="4669415" cy="356656"/>
            </a:xfrm>
          </p:grpSpPr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254EA4B1-DCD0-2196-8FA1-9DBC1B666CD2}"/>
                  </a:ext>
                </a:extLst>
              </p:cNvPr>
              <p:cNvSpPr/>
              <p:nvPr/>
            </p:nvSpPr>
            <p:spPr>
              <a:xfrm>
                <a:off x="7379151" y="169278"/>
                <a:ext cx="1492977" cy="356656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en-US" altLang="zh-TW" sz="1400" b="1" dirty="0">
                    <a:solidFill>
                      <a:srgbClr val="504D4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IoT</a:t>
                </a:r>
                <a:r>
                  <a:rPr lang="zh-TW" altLang="en-US" sz="1400" b="1" dirty="0">
                    <a:solidFill>
                      <a:srgbClr val="504D4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裝置</a:t>
                </a: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F0323D0-2F1C-404B-A37F-5AFF73A4CDD7}"/>
                  </a:ext>
                </a:extLst>
              </p:cNvPr>
              <p:cNvSpPr/>
              <p:nvPr/>
            </p:nvSpPr>
            <p:spPr>
              <a:xfrm>
                <a:off x="10555590" y="169278"/>
                <a:ext cx="1492976" cy="356656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1400" b="1" dirty="0">
                    <a:solidFill>
                      <a:srgbClr val="504D4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其他建議</a:t>
                </a: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AF4763CF-25D9-C8B2-CCDD-B17CEEA7CE79}"/>
                  </a:ext>
                </a:extLst>
              </p:cNvPr>
              <p:cNvSpPr/>
              <p:nvPr/>
            </p:nvSpPr>
            <p:spPr>
              <a:xfrm>
                <a:off x="8967372" y="169278"/>
                <a:ext cx="1492976" cy="356656"/>
              </a:xfrm>
              <a:prstGeom prst="rect">
                <a:avLst/>
              </a:prstGeom>
              <a:solidFill>
                <a:srgbClr val="59595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TW" altLang="en-US" sz="1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基本設定</a:t>
                </a:r>
              </a:p>
            </p:txBody>
          </p:sp>
        </p:grp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090D3D6-8556-B716-535B-D8622207AB2D}"/>
                </a:ext>
              </a:extLst>
            </p:cNvPr>
            <p:cNvSpPr/>
            <p:nvPr/>
          </p:nvSpPr>
          <p:spPr>
            <a:xfrm>
              <a:off x="5792416" y="169278"/>
              <a:ext cx="1492622" cy="356656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i="0" u="none" strike="noStrike" dirty="0">
                  <a:solidFill>
                    <a:srgbClr val="504D47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目標客群定義</a:t>
              </a:r>
              <a:endParaRPr lang="zh-TW" altLang="en-US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A84DF2-381F-9FC5-DEDE-35FA3D44DCD0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周東圻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722C05C-2805-8D41-467F-452CE7690234}"/>
              </a:ext>
            </a:extLst>
          </p:cNvPr>
          <p:cNvSpPr txBox="1"/>
          <p:nvPr/>
        </p:nvSpPr>
        <p:spPr>
          <a:xfrm>
            <a:off x="4736858" y="4444067"/>
            <a:ext cx="2299260" cy="716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一個長者可以同時 </a:t>
            </a:r>
            <a:r>
              <a:rPr lang="en-US" altLang="zh-TW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擁有多個照護者</a:t>
            </a:r>
            <a:endParaRPr lang="zh-CN" altLang="en-US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3E103A0-B3CB-13A4-37D5-11E38031ADEB}"/>
              </a:ext>
            </a:extLst>
          </p:cNvPr>
          <p:cNvSpPr txBox="1"/>
          <p:nvPr/>
        </p:nvSpPr>
        <p:spPr>
          <a:xfrm>
            <a:off x="1199746" y="4444067"/>
            <a:ext cx="2944605" cy="716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使用者可同時為</a:t>
            </a:r>
            <a:endParaRPr lang="en-US" altLang="zh-TW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長者和照護者</a:t>
            </a:r>
            <a:endParaRPr lang="zh-CN" altLang="en-US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8AFFB2A-7A90-3E51-BD17-5CB95B269867}"/>
              </a:ext>
            </a:extLst>
          </p:cNvPr>
          <p:cNvSpPr txBox="1"/>
          <p:nvPr/>
        </p:nvSpPr>
        <p:spPr>
          <a:xfrm>
            <a:off x="7628625" y="4444067"/>
            <a:ext cx="3058298" cy="104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新增同意政策                      使用者可隨時開啟或關閉     定位及資料分析資訊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7099BE-8E6F-866F-1764-21E9B064C7AA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4909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C9F30E-DB6D-B4FA-DFA1-5DBCA35E08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062" name="矩形 1061">
            <a:extLst>
              <a:ext uri="{FF2B5EF4-FFF2-40B4-BE49-F238E27FC236}">
                <a16:creationId xmlns:a16="http://schemas.microsoft.com/office/drawing/2014/main" id="{796F3C56-1022-6DD9-5DF9-FE1D4F7F3B46}"/>
              </a:ext>
            </a:extLst>
          </p:cNvPr>
          <p:cNvSpPr/>
          <p:nvPr/>
        </p:nvSpPr>
        <p:spPr>
          <a:xfrm>
            <a:off x="585528" y="1918822"/>
            <a:ext cx="11038596" cy="4053635"/>
          </a:xfrm>
          <a:prstGeom prst="rect">
            <a:avLst/>
          </a:prstGeom>
          <a:solidFill>
            <a:srgbClr val="DDDDDD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3C0083CB-843E-DECF-B597-EEDFADE410E5}"/>
              </a:ext>
            </a:extLst>
          </p:cNvPr>
          <p:cNvGrpSpPr/>
          <p:nvPr/>
        </p:nvGrpSpPr>
        <p:grpSpPr>
          <a:xfrm>
            <a:off x="585528" y="322548"/>
            <a:ext cx="4910462" cy="1149483"/>
            <a:chOff x="740935" y="4618910"/>
            <a:chExt cx="4910462" cy="114948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14FA1C7-D818-6E1C-3C31-4099FD155F2D}"/>
                </a:ext>
              </a:extLst>
            </p:cNvPr>
            <p:cNvSpPr/>
            <p:nvPr/>
          </p:nvSpPr>
          <p:spPr>
            <a:xfrm>
              <a:off x="740935" y="4633930"/>
              <a:ext cx="45719" cy="11344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98ECFD5-D088-4B59-7A01-BFA34126CBF7}"/>
                </a:ext>
              </a:extLst>
            </p:cNvPr>
            <p:cNvSpPr txBox="1"/>
            <p:nvPr/>
          </p:nvSpPr>
          <p:spPr>
            <a:xfrm>
              <a:off x="910848" y="5139631"/>
              <a:ext cx="4740549" cy="628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TW" altLang="en-US" sz="1400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探索推廣策略與數據分析在物聯網長者照護系統中的應用，提升用戶體驗並促進未來合作發展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121E9EE-B7A2-D504-F5C3-25452861197A}"/>
                </a:ext>
              </a:extLst>
            </p:cNvPr>
            <p:cNvSpPr txBox="1"/>
            <p:nvPr/>
          </p:nvSpPr>
          <p:spPr>
            <a:xfrm>
              <a:off x="872038" y="4618910"/>
              <a:ext cx="28487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其 他 建 議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65FB7F41-70A5-8C02-857B-DAC97CEBEF7F}"/>
              </a:ext>
            </a:extLst>
          </p:cNvPr>
          <p:cNvGrpSpPr/>
          <p:nvPr/>
        </p:nvGrpSpPr>
        <p:grpSpPr>
          <a:xfrm>
            <a:off x="5792419" y="169278"/>
            <a:ext cx="6256147" cy="357083"/>
            <a:chOff x="5792419" y="169278"/>
            <a:chExt cx="6256147" cy="357083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FC291C38-E1BD-F2FA-603B-C8403EE8E366}"/>
                </a:ext>
              </a:extLst>
            </p:cNvPr>
            <p:cNvGrpSpPr/>
            <p:nvPr/>
          </p:nvGrpSpPr>
          <p:grpSpPr>
            <a:xfrm>
              <a:off x="5792419" y="169705"/>
              <a:ext cx="6256147" cy="356656"/>
              <a:chOff x="5790934" y="169705"/>
              <a:chExt cx="6257632" cy="356656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6BED966-73D8-826B-4A91-5AD262CA7BE6}"/>
                  </a:ext>
                </a:extLst>
              </p:cNvPr>
              <p:cNvSpPr/>
              <p:nvPr/>
            </p:nvSpPr>
            <p:spPr>
              <a:xfrm>
                <a:off x="5790934" y="169705"/>
                <a:ext cx="1492976" cy="356656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1400" b="1" i="0" u="none" strike="noStrike" dirty="0">
                    <a:solidFill>
                      <a:srgbClr val="504D47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目標客群定義</a:t>
                </a:r>
                <a:endPara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BA1DF06-74B6-1147-5C38-7A2C0BADCECB}"/>
                  </a:ext>
                </a:extLst>
              </p:cNvPr>
              <p:cNvSpPr/>
              <p:nvPr/>
            </p:nvSpPr>
            <p:spPr>
              <a:xfrm>
                <a:off x="10555590" y="169705"/>
                <a:ext cx="1492976" cy="356656"/>
              </a:xfrm>
              <a:prstGeom prst="rect">
                <a:avLst/>
              </a:prstGeom>
              <a:solidFill>
                <a:srgbClr val="59595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/>
                <a:r>
                  <a:rPr lang="zh-TW" altLang="en-US" sz="1400" b="1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其他建議</a:t>
                </a:r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35F3E2E-E4F4-BD81-B253-906977ED44DB}"/>
                  </a:ext>
                </a:extLst>
              </p:cNvPr>
              <p:cNvSpPr/>
              <p:nvPr/>
            </p:nvSpPr>
            <p:spPr>
              <a:xfrm>
                <a:off x="8967372" y="169705"/>
                <a:ext cx="1492976" cy="356656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dist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TW" altLang="en-US" sz="1400" b="1" dirty="0">
                    <a:solidFill>
                      <a:srgbClr val="504D47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基本設定</a:t>
                </a:r>
              </a:p>
            </p:txBody>
          </p: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FE0289C-763E-531C-FABC-A16DAD700552}"/>
                </a:ext>
              </a:extLst>
            </p:cNvPr>
            <p:cNvSpPr/>
            <p:nvPr/>
          </p:nvSpPr>
          <p:spPr>
            <a:xfrm>
              <a:off x="7380259" y="169278"/>
              <a:ext cx="1492623" cy="356656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IoT</a:t>
              </a: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裝置</a:t>
              </a:r>
            </a:p>
          </p:txBody>
        </p:sp>
      </p:grp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D7E6D37-4F05-F295-86E8-E08636082DF3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周東圻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44113F29-CE4C-5CAF-E011-E9DF5422ED7F}"/>
              </a:ext>
            </a:extLst>
          </p:cNvPr>
          <p:cNvSpPr txBox="1"/>
          <p:nvPr/>
        </p:nvSpPr>
        <p:spPr>
          <a:xfrm>
            <a:off x="1658660" y="3858980"/>
            <a:ext cx="1946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收 費 問 題</a:t>
            </a:r>
          </a:p>
        </p:txBody>
      </p: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54E5E389-A907-5832-6050-B44103E0B449}"/>
              </a:ext>
            </a:extLst>
          </p:cNvPr>
          <p:cNvGrpSpPr/>
          <p:nvPr/>
        </p:nvGrpSpPr>
        <p:grpSpPr>
          <a:xfrm>
            <a:off x="2149248" y="2642050"/>
            <a:ext cx="964302" cy="980153"/>
            <a:chOff x="1679622" y="3381453"/>
            <a:chExt cx="793302" cy="806342"/>
          </a:xfrm>
        </p:grpSpPr>
        <p:sp>
          <p:nvSpPr>
            <p:cNvPr id="1024" name="橢圓 1023">
              <a:extLst>
                <a:ext uri="{FF2B5EF4-FFF2-40B4-BE49-F238E27FC236}">
                  <a16:creationId xmlns:a16="http://schemas.microsoft.com/office/drawing/2014/main" id="{180535EA-5DF2-FEBE-88B6-A672690F8FB8}"/>
                </a:ext>
              </a:extLst>
            </p:cNvPr>
            <p:cNvSpPr/>
            <p:nvPr/>
          </p:nvSpPr>
          <p:spPr>
            <a:xfrm>
              <a:off x="1679622" y="3381453"/>
              <a:ext cx="793302" cy="806342"/>
            </a:xfrm>
            <a:prstGeom prst="ellipse">
              <a:avLst/>
            </a:prstGeom>
            <a:solidFill>
              <a:srgbClr val="A8AF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25" name="圖片 1024">
              <a:extLst>
                <a:ext uri="{FF2B5EF4-FFF2-40B4-BE49-F238E27FC236}">
                  <a16:creationId xmlns:a16="http://schemas.microsoft.com/office/drawing/2014/main" id="{D89BBF21-CF98-27B7-9445-B3E688526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9282" y="3512293"/>
              <a:ext cx="528713" cy="528713"/>
            </a:xfrm>
            <a:prstGeom prst="rect">
              <a:avLst/>
            </a:prstGeom>
          </p:spPr>
        </p:pic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8F9F038-B4C0-174A-7E2E-FAFB0597A4D8}"/>
              </a:ext>
            </a:extLst>
          </p:cNvPr>
          <p:cNvSpPr txBox="1"/>
          <p:nvPr/>
        </p:nvSpPr>
        <p:spPr>
          <a:xfrm>
            <a:off x="334198" y="4403792"/>
            <a:ext cx="4628958" cy="104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0"/>
              </a:spcBef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考量推廣期價格為免費試用</a:t>
            </a:r>
            <a:endParaRPr lang="en-US" altLang="zh-TW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後續會依據用戶反饋</a:t>
            </a:r>
            <a:endParaRPr lang="en-US" altLang="zh-TW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TW" altLang="en-US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並</a:t>
            </a: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決定未來的定價策略</a:t>
            </a:r>
            <a:endParaRPr lang="en-US" altLang="zh-TW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27" name="文字方塊 1026">
            <a:extLst>
              <a:ext uri="{FF2B5EF4-FFF2-40B4-BE49-F238E27FC236}">
                <a16:creationId xmlns:a16="http://schemas.microsoft.com/office/drawing/2014/main" id="{477DD3AB-E43E-D1FE-0CB4-F5A9E6CB29D8}"/>
              </a:ext>
            </a:extLst>
          </p:cNvPr>
          <p:cNvSpPr txBox="1"/>
          <p:nvPr/>
        </p:nvSpPr>
        <p:spPr>
          <a:xfrm>
            <a:off x="5191775" y="3858980"/>
            <a:ext cx="14390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大 數 據</a:t>
            </a:r>
          </a:p>
        </p:txBody>
      </p:sp>
      <p:grpSp>
        <p:nvGrpSpPr>
          <p:cNvPr id="1028" name="群組 1027">
            <a:extLst>
              <a:ext uri="{FF2B5EF4-FFF2-40B4-BE49-F238E27FC236}">
                <a16:creationId xmlns:a16="http://schemas.microsoft.com/office/drawing/2014/main" id="{209803D2-32C5-7FE6-0EDD-70A342758D4A}"/>
              </a:ext>
            </a:extLst>
          </p:cNvPr>
          <p:cNvGrpSpPr/>
          <p:nvPr/>
        </p:nvGrpSpPr>
        <p:grpSpPr>
          <a:xfrm>
            <a:off x="5428678" y="2681418"/>
            <a:ext cx="964302" cy="980152"/>
            <a:chOff x="6433221" y="3358667"/>
            <a:chExt cx="793302" cy="806342"/>
          </a:xfrm>
        </p:grpSpPr>
        <p:sp>
          <p:nvSpPr>
            <p:cNvPr id="1030" name="橢圓 1029">
              <a:extLst>
                <a:ext uri="{FF2B5EF4-FFF2-40B4-BE49-F238E27FC236}">
                  <a16:creationId xmlns:a16="http://schemas.microsoft.com/office/drawing/2014/main" id="{D61510FC-F64C-FADD-2244-C19D479FC565}"/>
                </a:ext>
              </a:extLst>
            </p:cNvPr>
            <p:cNvSpPr/>
            <p:nvPr/>
          </p:nvSpPr>
          <p:spPr>
            <a:xfrm>
              <a:off x="6433221" y="3358667"/>
              <a:ext cx="793302" cy="806342"/>
            </a:xfrm>
            <a:prstGeom prst="ellipse">
              <a:avLst/>
            </a:prstGeom>
            <a:solidFill>
              <a:srgbClr val="B9CE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031" name="圖片 1030">
              <a:extLst>
                <a:ext uri="{FF2B5EF4-FFF2-40B4-BE49-F238E27FC236}">
                  <a16:creationId xmlns:a16="http://schemas.microsoft.com/office/drawing/2014/main" id="{C83007A5-1420-BB37-51A2-246835774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8852" y="3525563"/>
              <a:ext cx="521989" cy="521989"/>
            </a:xfrm>
            <a:prstGeom prst="rect">
              <a:avLst/>
            </a:prstGeom>
          </p:spPr>
        </p:pic>
      </p:grpSp>
      <p:sp>
        <p:nvSpPr>
          <p:cNvPr id="1029" name="文字方塊 1028">
            <a:extLst>
              <a:ext uri="{FF2B5EF4-FFF2-40B4-BE49-F238E27FC236}">
                <a16:creationId xmlns:a16="http://schemas.microsoft.com/office/drawing/2014/main" id="{86571218-A315-67F4-0F28-DFF25A945EB5}"/>
              </a:ext>
            </a:extLst>
          </p:cNvPr>
          <p:cNvSpPr txBox="1"/>
          <p:nvPr/>
        </p:nvSpPr>
        <p:spPr>
          <a:xfrm>
            <a:off x="4377179" y="4403792"/>
            <a:ext cx="3263590" cy="721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利用用戶提供的紀錄統計資料</a:t>
            </a:r>
            <a:br>
              <a:rPr lang="en-US" altLang="zh-TW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使用數據進行資料彙整</a:t>
            </a:r>
            <a:endParaRPr lang="zh-TW" altLang="en-US" sz="1700" dirty="0"/>
          </a:p>
        </p:txBody>
      </p:sp>
      <p:grpSp>
        <p:nvGrpSpPr>
          <p:cNvPr id="1033" name="群組 1032">
            <a:extLst>
              <a:ext uri="{FF2B5EF4-FFF2-40B4-BE49-F238E27FC236}">
                <a16:creationId xmlns:a16="http://schemas.microsoft.com/office/drawing/2014/main" id="{EA2BA4A3-374D-5659-5F94-791D270083D7}"/>
              </a:ext>
            </a:extLst>
          </p:cNvPr>
          <p:cNvGrpSpPr/>
          <p:nvPr/>
        </p:nvGrpSpPr>
        <p:grpSpPr>
          <a:xfrm>
            <a:off x="8719251" y="2682460"/>
            <a:ext cx="964302" cy="964302"/>
            <a:chOff x="7666708" y="3081131"/>
            <a:chExt cx="964219" cy="964219"/>
          </a:xfrm>
        </p:grpSpPr>
        <p:sp>
          <p:nvSpPr>
            <p:cNvPr id="1036" name="橢圓 1035">
              <a:extLst>
                <a:ext uri="{FF2B5EF4-FFF2-40B4-BE49-F238E27FC236}">
                  <a16:creationId xmlns:a16="http://schemas.microsoft.com/office/drawing/2014/main" id="{29ABF28E-3444-B675-C01F-D0DD7622FD5A}"/>
                </a:ext>
              </a:extLst>
            </p:cNvPr>
            <p:cNvSpPr/>
            <p:nvPr/>
          </p:nvSpPr>
          <p:spPr>
            <a:xfrm>
              <a:off x="7666708" y="3081131"/>
              <a:ext cx="964219" cy="964219"/>
            </a:xfrm>
            <a:prstGeom prst="ellipse">
              <a:avLst/>
            </a:prstGeom>
            <a:solidFill>
              <a:srgbClr val="EEA2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37" name="圖片 1036">
              <a:extLst>
                <a:ext uri="{FF2B5EF4-FFF2-40B4-BE49-F238E27FC236}">
                  <a16:creationId xmlns:a16="http://schemas.microsoft.com/office/drawing/2014/main" id="{4EF74B67-D096-DDB6-1855-200CCAB23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4774" y="3286841"/>
              <a:ext cx="582951" cy="582951"/>
            </a:xfrm>
            <a:prstGeom prst="rect">
              <a:avLst/>
            </a:prstGeom>
          </p:spPr>
        </p:pic>
      </p:grp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E3E15562-E853-D7C6-90DE-68C9BBCE990B}"/>
              </a:ext>
            </a:extLst>
          </p:cNvPr>
          <p:cNvSpPr txBox="1"/>
          <p:nvPr/>
        </p:nvSpPr>
        <p:spPr>
          <a:xfrm>
            <a:off x="8265680" y="3874369"/>
            <a:ext cx="18714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資 訊 安 全</a:t>
            </a:r>
          </a:p>
        </p:txBody>
      </p:sp>
      <p:sp>
        <p:nvSpPr>
          <p:cNvPr id="1035" name="文字方塊 1034">
            <a:extLst>
              <a:ext uri="{FF2B5EF4-FFF2-40B4-BE49-F238E27FC236}">
                <a16:creationId xmlns:a16="http://schemas.microsoft.com/office/drawing/2014/main" id="{07350C22-218C-AD50-13D1-60C08DB66C5A}"/>
              </a:ext>
            </a:extLst>
          </p:cNvPr>
          <p:cNvSpPr txBox="1"/>
          <p:nvPr/>
        </p:nvSpPr>
        <p:spPr>
          <a:xfrm>
            <a:off x="7023926" y="4403792"/>
            <a:ext cx="4435048" cy="104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採用隨機生成群組代碼及 </a:t>
            </a:r>
            <a:endParaRPr lang="en-US" altLang="zh-TW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TW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LINE Login API </a:t>
            </a: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進行驗證</a:t>
            </a:r>
            <a:endParaRPr lang="en-US" altLang="zh-TW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用戶登入及資料安全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1F16014-0B45-41D8-4093-F7B04ED69721}"/>
              </a:ext>
            </a:extLst>
          </p:cNvPr>
          <p:cNvSpPr txBox="1"/>
          <p:nvPr/>
        </p:nvSpPr>
        <p:spPr>
          <a:xfrm>
            <a:off x="11595412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5636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9">
            <a:extLst>
              <a:ext uri="{FF2B5EF4-FFF2-40B4-BE49-F238E27FC236}">
                <a16:creationId xmlns:a16="http://schemas.microsoft.com/office/drawing/2014/main" id="{C3DF921B-419E-1BB3-09EE-02ACFEEE1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2" name="文本框 17">
            <a:extLst>
              <a:ext uri="{FF2B5EF4-FFF2-40B4-BE49-F238E27FC236}">
                <a16:creationId xmlns:a16="http://schemas.microsoft.com/office/drawing/2014/main" id="{FC69046E-9FC1-551F-6BB3-EFAC20D4E7BA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3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94D54DEA-944E-ADEA-9A1B-85BE4406DA8F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A6E1A333-AF7A-4DCA-766A-143942EAF5F1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5" name="文本框 10">
            <a:extLst>
              <a:ext uri="{FF2B5EF4-FFF2-40B4-BE49-F238E27FC236}">
                <a16:creationId xmlns:a16="http://schemas.microsoft.com/office/drawing/2014/main" id="{3B7D1F4B-56E7-706A-01F4-B78B5CB4AA82}"/>
              </a:ext>
            </a:extLst>
          </p:cNvPr>
          <p:cNvSpPr txBox="1"/>
          <p:nvPr/>
        </p:nvSpPr>
        <p:spPr>
          <a:xfrm>
            <a:off x="5513135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 統 架 構</a:t>
            </a: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20B79617-FFD4-8C3C-A496-6F8B36A8FB8B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03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B87798-2A86-C7B9-1F19-B16B0FA3AC70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周東圻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7E8BE87-0B97-4DF4-318E-B3E138FFE809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2926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F549D7-ED3B-179C-DDF1-BF3B30E8A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5" name="组合 26">
            <a:extLst>
              <a:ext uri="{FF2B5EF4-FFF2-40B4-BE49-F238E27FC236}">
                <a16:creationId xmlns:a16="http://schemas.microsoft.com/office/drawing/2014/main" id="{C43169A5-C638-A5DB-08CA-17A56D8A79E5}"/>
              </a:ext>
            </a:extLst>
          </p:cNvPr>
          <p:cNvGrpSpPr/>
          <p:nvPr/>
        </p:nvGrpSpPr>
        <p:grpSpPr>
          <a:xfrm>
            <a:off x="3424460" y="359574"/>
            <a:ext cx="5544407" cy="617980"/>
            <a:chOff x="551593" y="497013"/>
            <a:chExt cx="5544407" cy="6179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5EF2939-48C1-0C12-1BE7-E76343197F14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系統架構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7" name="0 _4">
              <a:extLst>
                <a:ext uri="{FF2B5EF4-FFF2-40B4-BE49-F238E27FC236}">
                  <a16:creationId xmlns:a16="http://schemas.microsoft.com/office/drawing/2014/main" id="{1A6CDDD7-D0BB-65CA-7656-6F6D93BF54C5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514C18-2B14-A36B-0DED-90509C47EDF0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周東圻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 descr="一張含有 螢幕擷取畫面, 文字, 設計 的圖片&#10;&#10;自動產生的描述">
            <a:extLst>
              <a:ext uri="{FF2B5EF4-FFF2-40B4-BE49-F238E27FC236}">
                <a16:creationId xmlns:a16="http://schemas.microsoft.com/office/drawing/2014/main" id="{4788C57C-0AFC-E56D-8487-5F0BA7E821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" t="9262" r="22981" b="46158"/>
          <a:stretch/>
        </p:blipFill>
        <p:spPr>
          <a:xfrm>
            <a:off x="210951" y="1281807"/>
            <a:ext cx="11874585" cy="4745928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B2AA0EA-4A4C-C207-D93E-E7E9B8A0DA36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89858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9">
            <a:extLst>
              <a:ext uri="{FF2B5EF4-FFF2-40B4-BE49-F238E27FC236}">
                <a16:creationId xmlns:a16="http://schemas.microsoft.com/office/drawing/2014/main" id="{C3DF921B-419E-1BB3-09EE-02ACFEEE1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2" name="文本框 17">
            <a:extLst>
              <a:ext uri="{FF2B5EF4-FFF2-40B4-BE49-F238E27FC236}">
                <a16:creationId xmlns:a16="http://schemas.microsoft.com/office/drawing/2014/main" id="{FC69046E-9FC1-551F-6BB3-EFAC20D4E7BA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4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94D54DEA-944E-ADEA-9A1B-85BE4406DA8F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A6E1A333-AF7A-4DCA-766A-143942EAF5F1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5" name="文本框 10">
            <a:extLst>
              <a:ext uri="{FF2B5EF4-FFF2-40B4-BE49-F238E27FC236}">
                <a16:creationId xmlns:a16="http://schemas.microsoft.com/office/drawing/2014/main" id="{3B7D1F4B-56E7-706A-01F4-B78B5CB4AA82}"/>
              </a:ext>
            </a:extLst>
          </p:cNvPr>
          <p:cNvSpPr txBox="1"/>
          <p:nvPr/>
        </p:nvSpPr>
        <p:spPr>
          <a:xfrm>
            <a:off x="5513135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 統 功 能 介 紹</a:t>
            </a: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20B79617-FFD4-8C3C-A496-6F8B36A8FB8B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04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1B87798-2A86-C7B9-1F19-B16B0FA3AC70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FF61CF06-D1DA-1324-7C1C-9E448C810E98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375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931E9-FDDE-6203-8ED0-54BD379DA5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2A0BEAD-3B19-C1B1-81C7-3C3C9B1C5F5F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12" name="圖片 11" descr="一張含有 文字, 螢幕擷取畫面, 多媒體, 通訊設備 的圖片&#10;&#10;自動產生的描述">
            <a:extLst>
              <a:ext uri="{FF2B5EF4-FFF2-40B4-BE49-F238E27FC236}">
                <a16:creationId xmlns:a16="http://schemas.microsoft.com/office/drawing/2014/main" id="{0F64241A-21F7-742F-9732-9E451055E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13" y="660771"/>
            <a:ext cx="3167403" cy="5607941"/>
          </a:xfrm>
          <a:prstGeom prst="rect">
            <a:avLst/>
          </a:prstGeom>
        </p:spPr>
      </p:pic>
      <p:sp>
        <p:nvSpPr>
          <p:cNvPr id="19" name="語音泡泡: 矩形 18">
            <a:extLst>
              <a:ext uri="{FF2B5EF4-FFF2-40B4-BE49-F238E27FC236}">
                <a16:creationId xmlns:a16="http://schemas.microsoft.com/office/drawing/2014/main" id="{43A90BE0-8745-626B-0830-90EF28B97293}"/>
              </a:ext>
            </a:extLst>
          </p:cNvPr>
          <p:cNvSpPr/>
          <p:nvPr/>
        </p:nvSpPr>
        <p:spPr>
          <a:xfrm>
            <a:off x="1399584" y="1384523"/>
            <a:ext cx="5598115" cy="3820363"/>
          </a:xfrm>
          <a:prstGeom prst="wedgeRectCallout">
            <a:avLst>
              <a:gd name="adj1" fmla="val 82322"/>
              <a:gd name="adj2" fmla="val 18963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A5A105F-7F2C-61D6-FBBC-D5CB459E8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93" b="9805"/>
          <a:stretch/>
        </p:blipFill>
        <p:spPr bwMode="auto">
          <a:xfrm>
            <a:off x="1524000" y="1500695"/>
            <a:ext cx="5360894" cy="356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7EC1A0C-B356-797F-9DD0-F159C3A92721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EA2F2ED-25EA-B98F-FEA8-F4A182002900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67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931E9-FDDE-6203-8ED0-54BD379DA5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2A0BEAD-3B19-C1B1-81C7-3C3C9B1C5F5F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24" name="圖片 23" descr="一張含有 電子產品, 行動電話, 螢幕擷取畫面, 文字 的圖片&#10;&#10;自動產生的描述">
            <a:extLst>
              <a:ext uri="{FF2B5EF4-FFF2-40B4-BE49-F238E27FC236}">
                <a16:creationId xmlns:a16="http://schemas.microsoft.com/office/drawing/2014/main" id="{EE79794E-2E2B-35E1-9552-7386716FCC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0" t="11420" r="35238" b="11884"/>
          <a:stretch/>
        </p:blipFill>
        <p:spPr>
          <a:xfrm>
            <a:off x="2054087" y="894522"/>
            <a:ext cx="2411896" cy="5015948"/>
          </a:xfrm>
          <a:prstGeom prst="rect">
            <a:avLst/>
          </a:prstGeom>
        </p:spPr>
      </p:pic>
      <p:sp>
        <p:nvSpPr>
          <p:cNvPr id="20" name="語音泡泡: 矩形 19">
            <a:extLst>
              <a:ext uri="{FF2B5EF4-FFF2-40B4-BE49-F238E27FC236}">
                <a16:creationId xmlns:a16="http://schemas.microsoft.com/office/drawing/2014/main" id="{D96FA051-6A3D-6A4D-41B8-85ED85E56F9A}"/>
              </a:ext>
            </a:extLst>
          </p:cNvPr>
          <p:cNvSpPr/>
          <p:nvPr/>
        </p:nvSpPr>
        <p:spPr>
          <a:xfrm>
            <a:off x="5570793" y="1326321"/>
            <a:ext cx="5598115" cy="3820363"/>
          </a:xfrm>
          <a:prstGeom prst="wedgeRectCallout">
            <a:avLst>
              <a:gd name="adj1" fmla="val -81448"/>
              <a:gd name="adj2" fmla="val 1954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351585-FA88-ACF1-C28C-980CEA2E937A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5139DBD-2BFB-B62D-937E-022E5C3E6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482" b="10196"/>
          <a:stretch/>
        </p:blipFill>
        <p:spPr bwMode="auto">
          <a:xfrm>
            <a:off x="5662528" y="1444706"/>
            <a:ext cx="5431621" cy="356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B5B483C8-AD4B-EECB-D631-836B1FDC66E3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422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931E9-FDDE-6203-8ED0-54BD379DA5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D9FF23-388E-B7A4-1E14-A2FF14AFB483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設定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5EBD4D4-4450-FAC1-1F86-9001CF753929}"/>
              </a:ext>
            </a:extLst>
          </p:cNvPr>
          <p:cNvSpPr txBox="1"/>
          <p:nvPr/>
        </p:nvSpPr>
        <p:spPr>
          <a:xfrm>
            <a:off x="436770" y="1114452"/>
            <a:ext cx="2332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身份設定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-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長輩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5466E72-1B45-3A45-E3EB-E9E8F4B0802C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8E9AEFEC-6831-78E4-C35F-58FB87EA5ED0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5BB9E07-9C30-3222-CE3F-2AE21E4CAD20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0CD7664-AC5D-969C-44A7-9DD4D48ED21A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12BA6E5-BC5B-BB49-9FE4-0771642D33C6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8679A15-72FF-035D-A2E3-2C6626206FE1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B200DE7-2834-A656-CFD3-0EE6186CEB0F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67C4098-AB57-B2BB-1871-B60F0D56276A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B6A1C9D-ABDD-63D5-2BCF-CA998FE0A7A0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0F09A16F-BE5C-9F47-1733-3017BF250FB2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454F971-7DE7-EBF3-163D-13187CDF5ABA}"/>
              </a:ext>
            </a:extLst>
          </p:cNvPr>
          <p:cNvGrpSpPr/>
          <p:nvPr/>
        </p:nvGrpSpPr>
        <p:grpSpPr>
          <a:xfrm>
            <a:off x="714375" y="1494135"/>
            <a:ext cx="10944796" cy="4911904"/>
            <a:chOff x="1013590" y="1564089"/>
            <a:chExt cx="10497693" cy="4711249"/>
          </a:xfrm>
        </p:grpSpPr>
        <p:grpSp>
          <p:nvGrpSpPr>
            <p:cNvPr id="56" name="群組 55">
              <a:extLst>
                <a:ext uri="{FF2B5EF4-FFF2-40B4-BE49-F238E27FC236}">
                  <a16:creationId xmlns:a16="http://schemas.microsoft.com/office/drawing/2014/main" id="{B0CC3292-DCF8-B56E-EB76-E30FAA9772D7}"/>
                </a:ext>
              </a:extLst>
            </p:cNvPr>
            <p:cNvGrpSpPr/>
            <p:nvPr/>
          </p:nvGrpSpPr>
          <p:grpSpPr>
            <a:xfrm>
              <a:off x="1013590" y="1564089"/>
              <a:ext cx="10497693" cy="4711249"/>
              <a:chOff x="1013590" y="1564089"/>
              <a:chExt cx="10497693" cy="4711249"/>
            </a:xfrm>
          </p:grpSpPr>
          <p:pic>
            <p:nvPicPr>
              <p:cNvPr id="32" name="圖片 31" descr="一張含有 電子產品, 文字, 行動電話, 螢幕擷取畫面 的圖片&#10;&#10;自動產生的描述">
                <a:extLst>
                  <a:ext uri="{FF2B5EF4-FFF2-40B4-BE49-F238E27FC236}">
                    <a16:creationId xmlns:a16="http://schemas.microsoft.com/office/drawing/2014/main" id="{34D7BD70-4BAD-EBD0-2501-7F00A0D2C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05" t="11509" r="35257" b="11729"/>
              <a:stretch/>
            </p:blipFill>
            <p:spPr>
              <a:xfrm>
                <a:off x="3741290" y="1566299"/>
                <a:ext cx="2280380" cy="4709039"/>
              </a:xfrm>
              <a:prstGeom prst="rect">
                <a:avLst/>
              </a:prstGeom>
            </p:spPr>
          </p:pic>
          <p:pic>
            <p:nvPicPr>
              <p:cNvPr id="34" name="圖片 33" descr="一張含有 文字, 電子產品, 螢幕擷取畫面, 行動電話 的圖片&#10;&#10;自動產生的描述">
                <a:extLst>
                  <a:ext uri="{FF2B5EF4-FFF2-40B4-BE49-F238E27FC236}">
                    <a16:creationId xmlns:a16="http://schemas.microsoft.com/office/drawing/2014/main" id="{E0831232-1FC4-FF95-6F9C-739E8B5866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83" t="11441" r="35179" b="11797"/>
              <a:stretch/>
            </p:blipFill>
            <p:spPr>
              <a:xfrm>
                <a:off x="6486095" y="1566299"/>
                <a:ext cx="2280381" cy="4709039"/>
              </a:xfrm>
              <a:prstGeom prst="rect">
                <a:avLst/>
              </a:prstGeom>
            </p:spPr>
          </p:pic>
          <p:pic>
            <p:nvPicPr>
              <p:cNvPr id="36" name="圖片 35" descr="一張含有 文字, 行動電話, 行動裝置, 可攜式通訊裝置 的圖片&#10;&#10;自動產生的描述">
                <a:extLst>
                  <a:ext uri="{FF2B5EF4-FFF2-40B4-BE49-F238E27FC236}">
                    <a16:creationId xmlns:a16="http://schemas.microsoft.com/office/drawing/2014/main" id="{5661D8AD-501F-C86B-5464-817B995FA0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05" t="11509" r="35256" b="11729"/>
              <a:stretch/>
            </p:blipFill>
            <p:spPr>
              <a:xfrm>
                <a:off x="9230902" y="1564089"/>
                <a:ext cx="2280381" cy="4709039"/>
              </a:xfrm>
              <a:prstGeom prst="rect">
                <a:avLst/>
              </a:prstGeom>
            </p:spPr>
          </p:pic>
          <p:pic>
            <p:nvPicPr>
              <p:cNvPr id="37" name="圖片 36" descr="一張含有 電子產品, 行動電話, 螢幕擷取畫面, 文字 的圖片&#10;&#10;自動產生的描述">
                <a:extLst>
                  <a:ext uri="{FF2B5EF4-FFF2-40B4-BE49-F238E27FC236}">
                    <a16:creationId xmlns:a16="http://schemas.microsoft.com/office/drawing/2014/main" id="{B08A9847-375C-0C54-12F9-6AB8740485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260" t="11420" r="35238" b="11884"/>
              <a:stretch/>
            </p:blipFill>
            <p:spPr>
              <a:xfrm>
                <a:off x="1013590" y="1566261"/>
                <a:ext cx="2263275" cy="4706867"/>
              </a:xfrm>
              <a:prstGeom prst="rect">
                <a:avLst/>
              </a:prstGeom>
            </p:spPr>
          </p:pic>
          <p:sp>
            <p:nvSpPr>
              <p:cNvPr id="41" name="箭號: 向右 40">
                <a:extLst>
                  <a:ext uri="{FF2B5EF4-FFF2-40B4-BE49-F238E27FC236}">
                    <a16:creationId xmlns:a16="http://schemas.microsoft.com/office/drawing/2014/main" id="{10CC0CA9-4310-68C3-B3D6-5E927F2B509A}"/>
                  </a:ext>
                </a:extLst>
              </p:cNvPr>
              <p:cNvSpPr/>
              <p:nvPr/>
            </p:nvSpPr>
            <p:spPr>
              <a:xfrm>
                <a:off x="3345151" y="3696418"/>
                <a:ext cx="394113" cy="372913"/>
              </a:xfrm>
              <a:prstGeom prst="rightArrow">
                <a:avLst>
                  <a:gd name="adj1" fmla="val 46446"/>
                  <a:gd name="adj2" fmla="val 500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2" name="箭號: 向右 41">
                <a:extLst>
                  <a:ext uri="{FF2B5EF4-FFF2-40B4-BE49-F238E27FC236}">
                    <a16:creationId xmlns:a16="http://schemas.microsoft.com/office/drawing/2014/main" id="{BECF88C9-3CB5-6D8B-442F-AB8A01E28AF4}"/>
                  </a:ext>
                </a:extLst>
              </p:cNvPr>
              <p:cNvSpPr/>
              <p:nvPr/>
            </p:nvSpPr>
            <p:spPr>
              <a:xfrm>
                <a:off x="8834762" y="3696417"/>
                <a:ext cx="394113" cy="372913"/>
              </a:xfrm>
              <a:prstGeom prst="rightArrow">
                <a:avLst>
                  <a:gd name="adj1" fmla="val 46446"/>
                  <a:gd name="adj2" fmla="val 500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箭號: 向右 42">
                <a:extLst>
                  <a:ext uri="{FF2B5EF4-FFF2-40B4-BE49-F238E27FC236}">
                    <a16:creationId xmlns:a16="http://schemas.microsoft.com/office/drawing/2014/main" id="{0FD9F119-4DF5-5459-C15B-AB3B916595C7}"/>
                  </a:ext>
                </a:extLst>
              </p:cNvPr>
              <p:cNvSpPr/>
              <p:nvPr/>
            </p:nvSpPr>
            <p:spPr>
              <a:xfrm>
                <a:off x="6089956" y="3696417"/>
                <a:ext cx="394113" cy="372913"/>
              </a:xfrm>
              <a:prstGeom prst="rightArrow">
                <a:avLst>
                  <a:gd name="adj1" fmla="val 46446"/>
                  <a:gd name="adj2" fmla="val 500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AD6322C-FF02-534C-5375-D9C31BDF478A}"/>
                  </a:ext>
                </a:extLst>
              </p:cNvPr>
              <p:cNvSpPr/>
              <p:nvPr/>
            </p:nvSpPr>
            <p:spPr>
              <a:xfrm>
                <a:off x="2132611" y="5154335"/>
                <a:ext cx="1041285" cy="581302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4327471-9A5B-2877-F6D6-D77EF63E08D2}"/>
                  </a:ext>
                </a:extLst>
              </p:cNvPr>
              <p:cNvSpPr/>
              <p:nvPr/>
            </p:nvSpPr>
            <p:spPr>
              <a:xfrm>
                <a:off x="4048186" y="3217531"/>
                <a:ext cx="1696631" cy="552712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7ADFEFA2-F3C8-7701-A1FC-DD704B3C894B}"/>
                  </a:ext>
                </a:extLst>
              </p:cNvPr>
              <p:cNvSpPr/>
              <p:nvPr/>
            </p:nvSpPr>
            <p:spPr>
              <a:xfrm>
                <a:off x="6758091" y="5792334"/>
                <a:ext cx="1739879" cy="250657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5BD7A5D0-780E-D8F9-1984-8988C4A749CF}"/>
                  </a:ext>
                </a:extLst>
              </p:cNvPr>
              <p:cNvSpPr/>
              <p:nvPr/>
            </p:nvSpPr>
            <p:spPr>
              <a:xfrm>
                <a:off x="11039061" y="5448869"/>
                <a:ext cx="208596" cy="223061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EFB2A468-D52A-AA6E-B890-0313155C6F5E}"/>
                </a:ext>
              </a:extLst>
            </p:cNvPr>
            <p:cNvGrpSpPr/>
            <p:nvPr/>
          </p:nvGrpSpPr>
          <p:grpSpPr>
            <a:xfrm>
              <a:off x="3989004" y="1688544"/>
              <a:ext cx="2939245" cy="140774"/>
              <a:chOff x="3989004" y="1688544"/>
              <a:chExt cx="2939245" cy="140774"/>
            </a:xfrm>
          </p:grpSpPr>
          <p:pic>
            <p:nvPicPr>
              <p:cNvPr id="12" name="圖片 11">
                <a:extLst>
                  <a:ext uri="{FF2B5EF4-FFF2-40B4-BE49-F238E27FC236}">
                    <a16:creationId xmlns:a16="http://schemas.microsoft.com/office/drawing/2014/main" id="{7EF69A62-231C-BD79-0286-D15628C7BD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575" t="15459" r="22452"/>
              <a:stretch/>
            </p:blipFill>
            <p:spPr>
              <a:xfrm>
                <a:off x="3989004" y="1688544"/>
                <a:ext cx="220515" cy="140774"/>
              </a:xfrm>
              <a:prstGeom prst="rect">
                <a:avLst/>
              </a:prstGeom>
            </p:spPr>
          </p:pic>
          <p:pic>
            <p:nvPicPr>
              <p:cNvPr id="13" name="圖片 12">
                <a:extLst>
                  <a:ext uri="{FF2B5EF4-FFF2-40B4-BE49-F238E27FC236}">
                    <a16:creationId xmlns:a16="http://schemas.microsoft.com/office/drawing/2014/main" id="{AB5ED8B5-3D8D-1277-B820-66F9253DE2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8575" t="15459" r="22452"/>
              <a:stretch/>
            </p:blipFill>
            <p:spPr>
              <a:xfrm>
                <a:off x="6710593" y="1690369"/>
                <a:ext cx="217656" cy="138949"/>
              </a:xfrm>
              <a:prstGeom prst="rect">
                <a:avLst/>
              </a:prstGeom>
            </p:spPr>
          </p:pic>
        </p:grp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F1A9B66A-527E-75BB-A84B-ED90E0BF10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6630" y="1621802"/>
            <a:ext cx="322932" cy="9707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2465EBD-0F91-D354-3B7E-0A397DD4E233}"/>
              </a:ext>
            </a:extLst>
          </p:cNvPr>
          <p:cNvSpPr txBox="1"/>
          <p:nvPr/>
        </p:nvSpPr>
        <p:spPr>
          <a:xfrm>
            <a:off x="11588323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4951643-6307-1031-D07C-77AB4BBC56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90427" y="1635897"/>
            <a:ext cx="530586" cy="1347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0772984-79EF-AF42-CB1B-20D70189E1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75" t="15459" r="22452"/>
          <a:stretch/>
        </p:blipFill>
        <p:spPr>
          <a:xfrm>
            <a:off x="9520631" y="1623891"/>
            <a:ext cx="229907" cy="14677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57A47A08-6DFE-7C66-5B89-B6BE4949D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6553" y="5586456"/>
            <a:ext cx="390495" cy="1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559E5-09D1-AA5A-B9CE-CE49B7D2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384A26-DE04-EFC8-F1A6-774FB58E27B6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57711457-1B0E-D91B-AE75-37811E233CD2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AB11710-5875-E166-2809-3BB9EF2131A8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23312EE-C414-D956-0EDC-E3732925847B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BFB2FA7-7054-49E5-5FFE-DE921302D4C4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53384EA-2BF6-D925-9CFE-1F09E6D63CD7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87EC38B-652A-CCBB-F79B-F6067C411FF8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FBFC137-ED43-1CB0-325B-21DA1CA21E2E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48BDCC3-5C68-E8C8-7677-0F48BE832707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7050D7FB-E9EF-3A6C-4684-F29BB4934093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87D14FC-6C09-8075-9723-226DD4064A8C}"/>
              </a:ext>
            </a:extLst>
          </p:cNvPr>
          <p:cNvSpPr txBox="1"/>
          <p:nvPr/>
        </p:nvSpPr>
        <p:spPr>
          <a:xfrm>
            <a:off x="436769" y="1114452"/>
            <a:ext cx="246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身份設定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–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照顧者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1CFC5B5-3477-06C3-238E-AA94C527324B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設定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C84AEF-943A-2F94-BEE4-6E050CB1C937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EB564C9E-18D3-CBF4-FBEB-2E71EC09CF5C}"/>
              </a:ext>
            </a:extLst>
          </p:cNvPr>
          <p:cNvGrpSpPr/>
          <p:nvPr/>
        </p:nvGrpSpPr>
        <p:grpSpPr>
          <a:xfrm>
            <a:off x="712077" y="1481015"/>
            <a:ext cx="10932622" cy="4933577"/>
            <a:chOff x="534928" y="1509433"/>
            <a:chExt cx="11283353" cy="4981536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F179383F-0BF0-EB66-9679-45B771C5D789}"/>
                </a:ext>
              </a:extLst>
            </p:cNvPr>
            <p:cNvGrpSpPr/>
            <p:nvPr/>
          </p:nvGrpSpPr>
          <p:grpSpPr>
            <a:xfrm>
              <a:off x="534928" y="1522680"/>
              <a:ext cx="5875453" cy="4955043"/>
              <a:chOff x="1988079" y="1507663"/>
              <a:chExt cx="5875453" cy="4955043"/>
            </a:xfrm>
          </p:grpSpPr>
          <p:grpSp>
            <p:nvGrpSpPr>
              <p:cNvPr id="68" name="群組 67">
                <a:extLst>
                  <a:ext uri="{FF2B5EF4-FFF2-40B4-BE49-F238E27FC236}">
                    <a16:creationId xmlns:a16="http://schemas.microsoft.com/office/drawing/2014/main" id="{0397C000-0F9A-01DC-4E1B-2ECC4B64C21C}"/>
                  </a:ext>
                </a:extLst>
              </p:cNvPr>
              <p:cNvGrpSpPr/>
              <p:nvPr/>
            </p:nvGrpSpPr>
            <p:grpSpPr>
              <a:xfrm>
                <a:off x="1988079" y="1507663"/>
                <a:ext cx="5875453" cy="4955043"/>
                <a:chOff x="2142983" y="1585529"/>
                <a:chExt cx="5535261" cy="4668144"/>
              </a:xfrm>
            </p:grpSpPr>
            <p:grpSp>
              <p:nvGrpSpPr>
                <p:cNvPr id="70" name="群組 69">
                  <a:extLst>
                    <a:ext uri="{FF2B5EF4-FFF2-40B4-BE49-F238E27FC236}">
                      <a16:creationId xmlns:a16="http://schemas.microsoft.com/office/drawing/2014/main" id="{11630830-D4C3-A6FC-28F8-0AD73E5215A6}"/>
                    </a:ext>
                  </a:extLst>
                </p:cNvPr>
                <p:cNvGrpSpPr/>
                <p:nvPr/>
              </p:nvGrpSpPr>
              <p:grpSpPr>
                <a:xfrm>
                  <a:off x="2142983" y="1585529"/>
                  <a:ext cx="5535261" cy="4668144"/>
                  <a:chOff x="2142983" y="1585529"/>
                  <a:chExt cx="5535261" cy="4668144"/>
                </a:xfrm>
              </p:grpSpPr>
              <p:pic>
                <p:nvPicPr>
                  <p:cNvPr id="73" name="圖片 72" descr="一張含有 電子產品, 文字, 行動電話, 螢幕擷取畫面 的圖片&#10;&#10;自動產生的描述">
                    <a:extLst>
                      <a:ext uri="{FF2B5EF4-FFF2-40B4-BE49-F238E27FC236}">
                        <a16:creationId xmlns:a16="http://schemas.microsoft.com/office/drawing/2014/main" id="{8E03757E-527E-F7F1-3398-1BE32623F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005" t="11509" r="35257" b="11729"/>
                  <a:stretch/>
                </p:blipFill>
                <p:spPr>
                  <a:xfrm>
                    <a:off x="4918995" y="1585531"/>
                    <a:ext cx="2311701" cy="4668142"/>
                  </a:xfrm>
                  <a:prstGeom prst="rect">
                    <a:avLst/>
                  </a:prstGeom>
                </p:spPr>
              </p:pic>
              <p:pic>
                <p:nvPicPr>
                  <p:cNvPr id="74" name="圖片 73" descr="一張含有 電子產品, 行動電話, 螢幕擷取畫面, 文字 的圖片&#10;&#10;自動產生的描述">
                    <a:extLst>
                      <a:ext uri="{FF2B5EF4-FFF2-40B4-BE49-F238E27FC236}">
                        <a16:creationId xmlns:a16="http://schemas.microsoft.com/office/drawing/2014/main" id="{C68FCEB0-C310-C731-DCD9-C51636946B5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260" t="11420" r="35238" b="11884"/>
                  <a:stretch/>
                </p:blipFill>
                <p:spPr>
                  <a:xfrm>
                    <a:off x="2142983" y="1585529"/>
                    <a:ext cx="2309774" cy="4668143"/>
                  </a:xfrm>
                  <a:prstGeom prst="rect">
                    <a:avLst/>
                  </a:prstGeom>
                </p:spPr>
              </p:pic>
              <p:sp>
                <p:nvSpPr>
                  <p:cNvPr id="75" name="箭號: 向右 74">
                    <a:extLst>
                      <a:ext uri="{FF2B5EF4-FFF2-40B4-BE49-F238E27FC236}">
                        <a16:creationId xmlns:a16="http://schemas.microsoft.com/office/drawing/2014/main" id="{46F40756-66CB-ACAB-7596-75443429738D}"/>
                      </a:ext>
                    </a:extLst>
                  </p:cNvPr>
                  <p:cNvSpPr/>
                  <p:nvPr/>
                </p:nvSpPr>
                <p:spPr>
                  <a:xfrm>
                    <a:off x="7284131" y="3697246"/>
                    <a:ext cx="394113" cy="372913"/>
                  </a:xfrm>
                  <a:prstGeom prst="rightArrow">
                    <a:avLst>
                      <a:gd name="adj1" fmla="val 46446"/>
                      <a:gd name="adj2" fmla="val 50000"/>
                    </a:avLst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76" name="箭號: 向右 75">
                    <a:extLst>
                      <a:ext uri="{FF2B5EF4-FFF2-40B4-BE49-F238E27FC236}">
                        <a16:creationId xmlns:a16="http://schemas.microsoft.com/office/drawing/2014/main" id="{B40230E4-D9C2-5E16-1C1E-9858E5FAC3A1}"/>
                      </a:ext>
                    </a:extLst>
                  </p:cNvPr>
                  <p:cNvSpPr/>
                  <p:nvPr/>
                </p:nvSpPr>
                <p:spPr>
                  <a:xfrm>
                    <a:off x="4506354" y="3697246"/>
                    <a:ext cx="394113" cy="372913"/>
                  </a:xfrm>
                  <a:prstGeom prst="rightArrow">
                    <a:avLst>
                      <a:gd name="adj1" fmla="val 46446"/>
                      <a:gd name="adj2" fmla="val 50000"/>
                    </a:avLst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71" name="矩形 70">
                  <a:extLst>
                    <a:ext uri="{FF2B5EF4-FFF2-40B4-BE49-F238E27FC236}">
                      <a16:creationId xmlns:a16="http://schemas.microsoft.com/office/drawing/2014/main" id="{DE402805-A2A2-6689-5153-ACF9F12810B2}"/>
                    </a:ext>
                  </a:extLst>
                </p:cNvPr>
                <p:cNvSpPr/>
                <p:nvPr/>
              </p:nvSpPr>
              <p:spPr>
                <a:xfrm>
                  <a:off x="3260035" y="5148470"/>
                  <a:ext cx="1046922" cy="587167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2" name="矩形 71">
                  <a:extLst>
                    <a:ext uri="{FF2B5EF4-FFF2-40B4-BE49-F238E27FC236}">
                      <a16:creationId xmlns:a16="http://schemas.microsoft.com/office/drawing/2014/main" id="{C5B44821-39A4-46C4-2C15-2843F0323C8F}"/>
                    </a:ext>
                  </a:extLst>
                </p:cNvPr>
                <p:cNvSpPr/>
                <p:nvPr/>
              </p:nvSpPr>
              <p:spPr>
                <a:xfrm>
                  <a:off x="5252463" y="4045159"/>
                  <a:ext cx="1711554" cy="526841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1DB17F5E-B058-1E3B-FDC9-03CFBA8861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575" t="15459" r="22452"/>
              <a:stretch/>
            </p:blipFill>
            <p:spPr>
              <a:xfrm>
                <a:off x="5230858" y="1649053"/>
                <a:ext cx="255395" cy="163041"/>
              </a:xfrm>
              <a:prstGeom prst="rect">
                <a:avLst/>
              </a:prstGeom>
            </p:spPr>
          </p:pic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2A49B616-A2B5-E3CC-5910-B24F7E369DB5}"/>
                </a:ext>
              </a:extLst>
            </p:cNvPr>
            <p:cNvGrpSpPr/>
            <p:nvPr/>
          </p:nvGrpSpPr>
          <p:grpSpPr>
            <a:xfrm>
              <a:off x="6425317" y="1509433"/>
              <a:ext cx="5392964" cy="4981536"/>
              <a:chOff x="3227292" y="1477037"/>
              <a:chExt cx="5383960" cy="5029994"/>
            </a:xfrm>
          </p:grpSpPr>
          <p:grpSp>
            <p:nvGrpSpPr>
              <p:cNvPr id="29" name="群組 28">
                <a:extLst>
                  <a:ext uri="{FF2B5EF4-FFF2-40B4-BE49-F238E27FC236}">
                    <a16:creationId xmlns:a16="http://schemas.microsoft.com/office/drawing/2014/main" id="{0318E8DB-6059-3A3F-F5CB-C1817DAB4F46}"/>
                  </a:ext>
                </a:extLst>
              </p:cNvPr>
              <p:cNvGrpSpPr/>
              <p:nvPr/>
            </p:nvGrpSpPr>
            <p:grpSpPr>
              <a:xfrm>
                <a:off x="3227292" y="1477037"/>
                <a:ext cx="5383960" cy="5029994"/>
                <a:chOff x="3423058" y="1393192"/>
                <a:chExt cx="5128977" cy="4791775"/>
              </a:xfrm>
            </p:grpSpPr>
            <p:grpSp>
              <p:nvGrpSpPr>
                <p:cNvPr id="58" name="群組 57">
                  <a:extLst>
                    <a:ext uri="{FF2B5EF4-FFF2-40B4-BE49-F238E27FC236}">
                      <a16:creationId xmlns:a16="http://schemas.microsoft.com/office/drawing/2014/main" id="{BE482147-7221-8C4B-18CB-9B4ADC0B0F01}"/>
                    </a:ext>
                  </a:extLst>
                </p:cNvPr>
                <p:cNvGrpSpPr/>
                <p:nvPr/>
              </p:nvGrpSpPr>
              <p:grpSpPr>
                <a:xfrm>
                  <a:off x="3423058" y="1393192"/>
                  <a:ext cx="5128977" cy="4791775"/>
                  <a:chOff x="3423058" y="1393192"/>
                  <a:chExt cx="5128977" cy="4791775"/>
                </a:xfrm>
              </p:grpSpPr>
              <p:grpSp>
                <p:nvGrpSpPr>
                  <p:cNvPr id="60" name="群組 59">
                    <a:extLst>
                      <a:ext uri="{FF2B5EF4-FFF2-40B4-BE49-F238E27FC236}">
                        <a16:creationId xmlns:a16="http://schemas.microsoft.com/office/drawing/2014/main" id="{3C22205F-AAC7-BEAF-C9FE-EABE8D3C4D40}"/>
                      </a:ext>
                    </a:extLst>
                  </p:cNvPr>
                  <p:cNvGrpSpPr/>
                  <p:nvPr/>
                </p:nvGrpSpPr>
                <p:grpSpPr>
                  <a:xfrm>
                    <a:off x="3423058" y="1393192"/>
                    <a:ext cx="5128977" cy="4791775"/>
                    <a:chOff x="3375541" y="1588729"/>
                    <a:chExt cx="4990410" cy="4662318"/>
                  </a:xfrm>
                </p:grpSpPr>
                <p:grpSp>
                  <p:nvGrpSpPr>
                    <p:cNvPr id="62" name="群組 61">
                      <a:extLst>
                        <a:ext uri="{FF2B5EF4-FFF2-40B4-BE49-F238E27FC236}">
                          <a16:creationId xmlns:a16="http://schemas.microsoft.com/office/drawing/2014/main" id="{88469A91-60DE-9341-B525-78B09C9DEDF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75541" y="1588729"/>
                      <a:ext cx="4990410" cy="4662318"/>
                      <a:chOff x="3368915" y="1536241"/>
                      <a:chExt cx="4990410" cy="4662318"/>
                    </a:xfrm>
                  </p:grpSpPr>
                  <p:pic>
                    <p:nvPicPr>
                      <p:cNvPr id="64" name="圖片 63" descr="一張含有 文字, 行動電話, 行動裝置, 通訊設備 的圖片&#10;&#10;自動產生的描述">
                        <a:extLst>
                          <a:ext uri="{FF2B5EF4-FFF2-40B4-BE49-F238E27FC236}">
                            <a16:creationId xmlns:a16="http://schemas.microsoft.com/office/drawing/2014/main" id="{143BADF3-8A11-B9A2-AA9F-2A64D5E089A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072" t="11304" r="35258" b="11515"/>
                      <a:stretch/>
                    </p:blipFill>
                    <p:spPr>
                      <a:xfrm>
                        <a:off x="3368915" y="1536241"/>
                        <a:ext cx="2280380" cy="464992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65" name="圖片 64" descr="一張含有 文字, 行動電話, 螢幕擷取畫面, 行動裝置 的圖片&#10;&#10;自動產生的描述">
                        <a:extLst>
                          <a:ext uri="{FF2B5EF4-FFF2-40B4-BE49-F238E27FC236}">
                            <a16:creationId xmlns:a16="http://schemas.microsoft.com/office/drawing/2014/main" id="{6854B5C0-A7FA-0EAA-D73F-D1128D512DA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4967" t="11304" r="35363" b="10549"/>
                      <a:stretch/>
                    </p:blipFill>
                    <p:spPr>
                      <a:xfrm>
                        <a:off x="6105741" y="1548639"/>
                        <a:ext cx="2253584" cy="4649920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67" name="箭號: 向右 66">
                        <a:extLst>
                          <a:ext uri="{FF2B5EF4-FFF2-40B4-BE49-F238E27FC236}">
                            <a16:creationId xmlns:a16="http://schemas.microsoft.com/office/drawing/2014/main" id="{EF5241B8-5A46-E25D-D2E9-16CE7EA3E2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7444" y="3644059"/>
                        <a:ext cx="392427" cy="372913"/>
                      </a:xfrm>
                      <a:prstGeom prst="rightArrow">
                        <a:avLst>
                          <a:gd name="adj1" fmla="val 46446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dirty="0"/>
                      </a:p>
                    </p:txBody>
                  </p:sp>
                </p:grpSp>
                <p:pic>
                  <p:nvPicPr>
                    <p:cNvPr id="63" name="圖片 62">
                      <a:extLst>
                        <a:ext uri="{FF2B5EF4-FFF2-40B4-BE49-F238E27FC236}">
                          <a16:creationId xmlns:a16="http://schemas.microsoft.com/office/drawing/2014/main" id="{1AED1E6E-C704-89F8-9186-4F498DCD64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7056602" y="5329720"/>
                      <a:ext cx="415920" cy="292271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A9175FFB-443D-EF1C-462D-CEEC7BAC672C}"/>
                      </a:ext>
                    </a:extLst>
                  </p:cNvPr>
                  <p:cNvSpPr txBox="1"/>
                  <p:nvPr/>
                </p:nvSpPr>
                <p:spPr>
                  <a:xfrm>
                    <a:off x="7094500" y="5280245"/>
                    <a:ext cx="810039" cy="2308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zh-TW" altLang="en-US" sz="9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anose="020B0604020202020204" pitchFamily="34" charset="0"/>
                      </a:rPr>
                      <a:t>使用者</a:t>
                    </a:r>
                    <a:r>
                      <a:rPr lang="en-US" altLang="zh-TW" sz="9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 panose="020B0604020202020204" pitchFamily="34" charset="0"/>
                      </a:rPr>
                      <a:t>A</a:t>
                    </a:r>
                    <a:endParaRPr lang="zh-TW" altLang="en-US" sz="900" dirty="0"/>
                  </a:p>
                </p:txBody>
              </p:sp>
            </p:grp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B41E9928-9B6F-D9A1-576A-3ECF8CD99CA8}"/>
                    </a:ext>
                  </a:extLst>
                </p:cNvPr>
                <p:cNvSpPr/>
                <p:nvPr/>
              </p:nvSpPr>
              <p:spPr>
                <a:xfrm>
                  <a:off x="3774076" y="5264218"/>
                  <a:ext cx="1652529" cy="249169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30" name="群組 29">
                <a:extLst>
                  <a:ext uri="{FF2B5EF4-FFF2-40B4-BE49-F238E27FC236}">
                    <a16:creationId xmlns:a16="http://schemas.microsoft.com/office/drawing/2014/main" id="{2F55377F-5FFE-E83C-22B5-309706E90B49}"/>
                  </a:ext>
                </a:extLst>
              </p:cNvPr>
              <p:cNvGrpSpPr/>
              <p:nvPr/>
            </p:nvGrpSpPr>
            <p:grpSpPr>
              <a:xfrm>
                <a:off x="3449779" y="1549025"/>
                <a:ext cx="808322" cy="200055"/>
                <a:chOff x="3449779" y="1549025"/>
                <a:chExt cx="808322" cy="200055"/>
              </a:xfrm>
            </p:grpSpPr>
            <p:pic>
              <p:nvPicPr>
                <p:cNvPr id="38" name="圖片 37">
                  <a:extLst>
                    <a:ext uri="{FF2B5EF4-FFF2-40B4-BE49-F238E27FC236}">
                      <a16:creationId xmlns:a16="http://schemas.microsoft.com/office/drawing/2014/main" id="{8EEAC903-3854-3BF3-61B0-82CC1039AE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81798" y="1601279"/>
                  <a:ext cx="776303" cy="121068"/>
                </a:xfrm>
                <a:prstGeom prst="rect">
                  <a:avLst/>
                </a:prstGeom>
              </p:spPr>
            </p:pic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5B0DFE8E-8BA8-EC92-B7A8-DD67204787BB}"/>
                    </a:ext>
                  </a:extLst>
                </p:cNvPr>
                <p:cNvSpPr txBox="1"/>
                <p:nvPr/>
              </p:nvSpPr>
              <p:spPr>
                <a:xfrm>
                  <a:off x="3449779" y="1549025"/>
                  <a:ext cx="646331" cy="2000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9:57</a:t>
                  </a:r>
                  <a:endParaRPr lang="zh-TW" altLang="en-US" sz="7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400A119A-C76B-1A04-3F21-E5DB6F9FA603}"/>
                  </a:ext>
                </a:extLst>
              </p:cNvPr>
              <p:cNvGrpSpPr/>
              <p:nvPr/>
            </p:nvGrpSpPr>
            <p:grpSpPr>
              <a:xfrm>
                <a:off x="6366807" y="1572493"/>
                <a:ext cx="429796" cy="200055"/>
                <a:chOff x="6366807" y="1572493"/>
                <a:chExt cx="429796" cy="200055"/>
              </a:xfrm>
            </p:grpSpPr>
            <p:pic>
              <p:nvPicPr>
                <p:cNvPr id="33" name="圖片 32">
                  <a:extLst>
                    <a:ext uri="{FF2B5EF4-FFF2-40B4-BE49-F238E27FC236}">
                      <a16:creationId xmlns:a16="http://schemas.microsoft.com/office/drawing/2014/main" id="{530C2850-3534-1EFB-37D9-2C10AC5F2C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66807" y="1616757"/>
                  <a:ext cx="419297" cy="155586"/>
                </a:xfrm>
                <a:prstGeom prst="rect">
                  <a:avLst/>
                </a:prstGeom>
              </p:spPr>
            </p:pic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C0CF8529-B0E3-E6AA-EA28-00D1312B1B8A}"/>
                    </a:ext>
                  </a:extLst>
                </p:cNvPr>
                <p:cNvSpPr txBox="1"/>
                <p:nvPr/>
              </p:nvSpPr>
              <p:spPr>
                <a:xfrm>
                  <a:off x="6401475" y="1572493"/>
                  <a:ext cx="39512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9:57</a:t>
                  </a:r>
                  <a:endParaRPr lang="zh-TW" altLang="en-US" sz="7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519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559E5-09D1-AA5A-B9CE-CE49B7D2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384A26-DE04-EFC8-F1A6-774FB58E27B6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57711457-1B0E-D91B-AE75-37811E233CD2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6AB11710-5875-E166-2809-3BB9EF2131A8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623312EE-C414-D956-0EDC-E3732925847B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BBFB2FA7-7054-49E5-5FFE-DE921302D4C4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53384EA-2BF6-D925-9CFE-1F09E6D63CD7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287EC38B-652A-CCBB-F79B-F6067C411FF8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FBFC137-ED43-1CB0-325B-21DA1CA21E2E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848BDCC3-5C68-E8C8-7677-0F48BE832707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7050D7FB-E9EF-3A6C-4684-F29BB4934093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87D14FC-6C09-8075-9723-226DD4064A8C}"/>
              </a:ext>
            </a:extLst>
          </p:cNvPr>
          <p:cNvSpPr txBox="1"/>
          <p:nvPr/>
        </p:nvSpPr>
        <p:spPr>
          <a:xfrm>
            <a:off x="436769" y="1114452"/>
            <a:ext cx="2460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身份設定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1CFC5B5-3477-06C3-238E-AA94C527324B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設定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C84AEF-943A-2F94-BEE4-6E050CB1C937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C5B44821-39A4-46C4-2C15-2843F0323C8F}"/>
              </a:ext>
            </a:extLst>
          </p:cNvPr>
          <p:cNvSpPr/>
          <p:nvPr/>
        </p:nvSpPr>
        <p:spPr>
          <a:xfrm>
            <a:off x="5129398" y="4068939"/>
            <a:ext cx="1760273" cy="5538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1AED1E6E-C704-89F8-9186-4F498DCD6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715" y="5439669"/>
            <a:ext cx="435499" cy="309277"/>
          </a:xfrm>
          <a:prstGeom prst="rect">
            <a:avLst/>
          </a:prstGeom>
        </p:spPr>
      </p:pic>
      <p:sp>
        <p:nvSpPr>
          <p:cNvPr id="75" name="箭號: 向右 74">
            <a:extLst>
              <a:ext uri="{FF2B5EF4-FFF2-40B4-BE49-F238E27FC236}">
                <a16:creationId xmlns:a16="http://schemas.microsoft.com/office/drawing/2014/main" id="{46F40756-66CB-ACAB-7596-75443429738D}"/>
              </a:ext>
            </a:extLst>
          </p:cNvPr>
          <p:cNvSpPr/>
          <p:nvPr/>
        </p:nvSpPr>
        <p:spPr>
          <a:xfrm>
            <a:off x="7557847" y="3740866"/>
            <a:ext cx="405331" cy="392021"/>
          </a:xfrm>
          <a:prstGeom prst="rightArrow">
            <a:avLst>
              <a:gd name="adj1" fmla="val 4644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3C628122-8521-5644-E8FE-9E1BADA1FD04}"/>
              </a:ext>
            </a:extLst>
          </p:cNvPr>
          <p:cNvGrpSpPr/>
          <p:nvPr/>
        </p:nvGrpSpPr>
        <p:grpSpPr>
          <a:xfrm>
            <a:off x="5047313" y="1423137"/>
            <a:ext cx="2471816" cy="5093744"/>
            <a:chOff x="3575004" y="1494136"/>
            <a:chExt cx="2377503" cy="4907338"/>
          </a:xfrm>
        </p:grpSpPr>
        <p:pic>
          <p:nvPicPr>
            <p:cNvPr id="73" name="圖片 72" descr="一張含有 電子產品, 文字, 行動電話, 螢幕擷取畫面 的圖片&#10;&#10;自動產生的描述">
              <a:extLst>
                <a:ext uri="{FF2B5EF4-FFF2-40B4-BE49-F238E27FC236}">
                  <a16:creationId xmlns:a16="http://schemas.microsoft.com/office/drawing/2014/main" id="{8E03757E-527E-F7F1-3398-1BE32623F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5" t="11509" r="35257" b="11729"/>
            <a:stretch/>
          </p:blipFill>
          <p:spPr>
            <a:xfrm>
              <a:off x="3575004" y="1494136"/>
              <a:ext cx="2377503" cy="4907338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FC41A64A-4DC4-F4F5-73BB-C2B787BBCA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952" t="34454" r="6078" b="1161"/>
            <a:stretch/>
          </p:blipFill>
          <p:spPr>
            <a:xfrm>
              <a:off x="3794281" y="3155174"/>
              <a:ext cx="1953906" cy="3108856"/>
            </a:xfrm>
            <a:prstGeom prst="rect">
              <a:avLst/>
            </a:prstGeom>
          </p:spPr>
        </p:pic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45E0520A-38E6-B807-4564-F9C58FE24D26}"/>
              </a:ext>
            </a:extLst>
          </p:cNvPr>
          <p:cNvSpPr/>
          <p:nvPr/>
        </p:nvSpPr>
        <p:spPr>
          <a:xfrm>
            <a:off x="5317072" y="3230420"/>
            <a:ext cx="1930091" cy="61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3D6370C-8895-D28F-2606-D109559BA267}"/>
              </a:ext>
            </a:extLst>
          </p:cNvPr>
          <p:cNvSpPr/>
          <p:nvPr/>
        </p:nvSpPr>
        <p:spPr>
          <a:xfrm>
            <a:off x="5325717" y="4130782"/>
            <a:ext cx="1962439" cy="584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5" name="圖片 94" descr="一張含有 電子產品, 行動電話, 螢幕擷取畫面, 文字 的圖片&#10;&#10;自動產生的描述">
            <a:extLst>
              <a:ext uri="{FF2B5EF4-FFF2-40B4-BE49-F238E27FC236}">
                <a16:creationId xmlns:a16="http://schemas.microsoft.com/office/drawing/2014/main" id="{9762CAE0-4A37-D86C-6B86-7E546ECE0C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60" t="11420" r="35238" b="11884"/>
          <a:stretch/>
        </p:blipFill>
        <p:spPr>
          <a:xfrm>
            <a:off x="2127444" y="1412173"/>
            <a:ext cx="2408505" cy="5093744"/>
          </a:xfrm>
          <a:prstGeom prst="rect">
            <a:avLst/>
          </a:prstGeom>
        </p:spPr>
      </p:pic>
      <p:sp>
        <p:nvSpPr>
          <p:cNvPr id="96" name="矩形 95">
            <a:extLst>
              <a:ext uri="{FF2B5EF4-FFF2-40B4-BE49-F238E27FC236}">
                <a16:creationId xmlns:a16="http://schemas.microsoft.com/office/drawing/2014/main" id="{DE402805-A2A2-6689-5153-ACF9F12810B2}"/>
              </a:ext>
            </a:extLst>
          </p:cNvPr>
          <p:cNvSpPr/>
          <p:nvPr/>
        </p:nvSpPr>
        <p:spPr>
          <a:xfrm>
            <a:off x="3305384" y="5285680"/>
            <a:ext cx="1076722" cy="6172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箭號: 向右 100">
            <a:extLst>
              <a:ext uri="{FF2B5EF4-FFF2-40B4-BE49-F238E27FC236}">
                <a16:creationId xmlns:a16="http://schemas.microsoft.com/office/drawing/2014/main" id="{8B2E8F87-917B-9798-5C0E-05F66EC8B19B}"/>
              </a:ext>
            </a:extLst>
          </p:cNvPr>
          <p:cNvSpPr/>
          <p:nvPr/>
        </p:nvSpPr>
        <p:spPr>
          <a:xfrm>
            <a:off x="4614240" y="3717417"/>
            <a:ext cx="421249" cy="403564"/>
          </a:xfrm>
          <a:prstGeom prst="rightArrow">
            <a:avLst>
              <a:gd name="adj1" fmla="val 4644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5588608-C3B8-A4BD-4EFD-441112F16571}"/>
              </a:ext>
            </a:extLst>
          </p:cNvPr>
          <p:cNvGrpSpPr/>
          <p:nvPr/>
        </p:nvGrpSpPr>
        <p:grpSpPr>
          <a:xfrm>
            <a:off x="7963178" y="1423137"/>
            <a:ext cx="2452077" cy="5082504"/>
            <a:chOff x="7963178" y="1423137"/>
            <a:chExt cx="2452077" cy="5082504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A865A53D-3336-DCB7-83BB-66FC07C5A7BB}"/>
                </a:ext>
              </a:extLst>
            </p:cNvPr>
            <p:cNvGrpSpPr/>
            <p:nvPr/>
          </p:nvGrpSpPr>
          <p:grpSpPr>
            <a:xfrm>
              <a:off x="7963178" y="1423137"/>
              <a:ext cx="2452077" cy="5082504"/>
              <a:chOff x="6456600" y="1514562"/>
              <a:chExt cx="2377504" cy="4909600"/>
            </a:xfrm>
          </p:grpSpPr>
          <p:pic>
            <p:nvPicPr>
              <p:cNvPr id="11" name="圖片 10" descr="一張含有 文字, 行動電話, 行動裝置, 可攜式通訊裝置 的圖片&#10;&#10;自動產生的描述">
                <a:extLst>
                  <a:ext uri="{FF2B5EF4-FFF2-40B4-BE49-F238E27FC236}">
                    <a16:creationId xmlns:a16="http://schemas.microsoft.com/office/drawing/2014/main" id="{45E4F270-D738-75CE-2148-5035F1141B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005" t="11509" r="35256" b="11729"/>
              <a:stretch/>
            </p:blipFill>
            <p:spPr>
              <a:xfrm>
                <a:off x="6456600" y="1514562"/>
                <a:ext cx="2377504" cy="4909600"/>
              </a:xfrm>
              <a:prstGeom prst="rect">
                <a:avLst/>
              </a:prstGeom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B089277-5028-3576-8475-4B9E00736D6E}"/>
                  </a:ext>
                </a:extLst>
              </p:cNvPr>
              <p:cNvSpPr/>
              <p:nvPr/>
            </p:nvSpPr>
            <p:spPr>
              <a:xfrm>
                <a:off x="8341770" y="5564797"/>
                <a:ext cx="217480" cy="232561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AEFE8C0-FD41-3DE9-18A1-AF1BD71C2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36827" y="5667770"/>
              <a:ext cx="390495" cy="135734"/>
            </a:xfrm>
            <a:prstGeom prst="rect">
              <a:avLst/>
            </a:prstGeom>
          </p:spPr>
        </p:pic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BEA224C-FD55-7FB7-48B2-2FC5294A5B58}"/>
              </a:ext>
            </a:extLst>
          </p:cNvPr>
          <p:cNvGrpSpPr/>
          <p:nvPr/>
        </p:nvGrpSpPr>
        <p:grpSpPr>
          <a:xfrm>
            <a:off x="7961618" y="1423137"/>
            <a:ext cx="2462621" cy="5093744"/>
            <a:chOff x="7498902" y="1481016"/>
            <a:chExt cx="2387727" cy="4920458"/>
          </a:xfrm>
        </p:grpSpPr>
        <p:pic>
          <p:nvPicPr>
            <p:cNvPr id="22" name="圖片 21" descr="一張含有 文字, 行動電話, 行動裝置, 通訊設備 的圖片&#10;&#10;自動產生的描述">
              <a:extLst>
                <a:ext uri="{FF2B5EF4-FFF2-40B4-BE49-F238E27FC236}">
                  <a16:creationId xmlns:a16="http://schemas.microsoft.com/office/drawing/2014/main" id="{6F045D83-0B47-A8E6-4370-47DE28E39E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72" t="11304" r="35258" b="11515"/>
            <a:stretch/>
          </p:blipFill>
          <p:spPr>
            <a:xfrm>
              <a:off x="7498902" y="1481016"/>
              <a:ext cx="2387727" cy="4920458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0B6041E-B150-E7BF-A48F-32B193A85F85}"/>
                </a:ext>
              </a:extLst>
            </p:cNvPr>
            <p:cNvSpPr/>
            <p:nvPr/>
          </p:nvSpPr>
          <p:spPr>
            <a:xfrm>
              <a:off x="7856514" y="5466596"/>
              <a:ext cx="1683573" cy="2565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247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5" grpId="2" animBg="1"/>
      <p:bldP spid="18" grpId="0" animBg="1"/>
      <p:bldP spid="18" grpId="1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0">
            <a:extLst>
              <a:ext uri="{FF2B5EF4-FFF2-40B4-BE49-F238E27FC236}">
                <a16:creationId xmlns:a16="http://schemas.microsoft.com/office/drawing/2014/main" id="{48510C4F-8059-C8BD-A6D4-D1DDF3BFD6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9" r="60358"/>
          <a:stretch/>
        </p:blipFill>
        <p:spPr>
          <a:xfrm>
            <a:off x="0" y="-7316"/>
            <a:ext cx="12192000" cy="6858000"/>
          </a:xfrm>
          <a:prstGeom prst="rect">
            <a:avLst/>
          </a:prstGeom>
        </p:spPr>
      </p:pic>
      <p:grpSp>
        <p:nvGrpSpPr>
          <p:cNvPr id="5" name="组合 99">
            <a:extLst>
              <a:ext uri="{FF2B5EF4-FFF2-40B4-BE49-F238E27FC236}">
                <a16:creationId xmlns:a16="http://schemas.microsoft.com/office/drawing/2014/main" id="{22C40063-B2E3-A559-E1B3-4C8C37FDEC9A}"/>
              </a:ext>
            </a:extLst>
          </p:cNvPr>
          <p:cNvGrpSpPr/>
          <p:nvPr/>
        </p:nvGrpSpPr>
        <p:grpSpPr>
          <a:xfrm>
            <a:off x="7122875" y="435020"/>
            <a:ext cx="5544407" cy="847292"/>
            <a:chOff x="551593" y="497013"/>
            <a:chExt cx="5544407" cy="84729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F194DE1-23D1-4FF4-BB16-0A08B94057BC}"/>
                </a:ext>
              </a:extLst>
            </p:cNvPr>
            <p:cNvSpPr/>
            <p:nvPr/>
          </p:nvSpPr>
          <p:spPr>
            <a:xfrm>
              <a:off x="551593" y="497013"/>
              <a:ext cx="55444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8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目錄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7" name="0 _4">
              <a:extLst>
                <a:ext uri="{FF2B5EF4-FFF2-40B4-BE49-F238E27FC236}">
                  <a16:creationId xmlns:a16="http://schemas.microsoft.com/office/drawing/2014/main" id="{11B24C1C-E9DB-5A6B-1251-4762D0EC9FF3}"/>
                </a:ext>
              </a:extLst>
            </p:cNvPr>
            <p:cNvCxnSpPr/>
            <p:nvPr/>
          </p:nvCxnSpPr>
          <p:spPr>
            <a:xfrm>
              <a:off x="707839" y="1344305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3">
            <a:extLst>
              <a:ext uri="{FF2B5EF4-FFF2-40B4-BE49-F238E27FC236}">
                <a16:creationId xmlns:a16="http://schemas.microsoft.com/office/drawing/2014/main" id="{091BAD8E-A921-02C1-E372-BFB83B9017D3}"/>
              </a:ext>
            </a:extLst>
          </p:cNvPr>
          <p:cNvGrpSpPr/>
          <p:nvPr/>
        </p:nvGrpSpPr>
        <p:grpSpPr>
          <a:xfrm>
            <a:off x="2661512" y="1277751"/>
            <a:ext cx="3932075" cy="914400"/>
            <a:chOff x="568560" y="3186685"/>
            <a:chExt cx="3932075" cy="9144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57949F5-3386-98F0-5AAE-DC169B163F06}"/>
                </a:ext>
              </a:extLst>
            </p:cNvPr>
            <p:cNvSpPr/>
            <p:nvPr/>
          </p:nvSpPr>
          <p:spPr>
            <a:xfrm rot="18900000">
              <a:off x="654766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10" name="组合 75">
              <a:extLst>
                <a:ext uri="{FF2B5EF4-FFF2-40B4-BE49-F238E27FC236}">
                  <a16:creationId xmlns:a16="http://schemas.microsoft.com/office/drawing/2014/main" id="{9FFA6E0B-053D-C3AD-401B-23A2B3FA2AE5}"/>
                </a:ext>
              </a:extLst>
            </p:cNvPr>
            <p:cNvGrpSpPr/>
            <p:nvPr/>
          </p:nvGrpSpPr>
          <p:grpSpPr>
            <a:xfrm>
              <a:off x="568560" y="3186685"/>
              <a:ext cx="3932075" cy="914400"/>
              <a:chOff x="568560" y="3186685"/>
              <a:chExt cx="3932075" cy="914400"/>
            </a:xfrm>
          </p:grpSpPr>
          <p:sp>
            <p:nvSpPr>
              <p:cNvPr id="11" name="文本框 79">
                <a:extLst>
                  <a:ext uri="{FF2B5EF4-FFF2-40B4-BE49-F238E27FC236}">
                    <a16:creationId xmlns:a16="http://schemas.microsoft.com/office/drawing/2014/main" id="{CEC66CCA-A68B-0520-A835-1A6093D2EA1A}"/>
                  </a:ext>
                </a:extLst>
              </p:cNvPr>
              <p:cNvSpPr txBox="1"/>
              <p:nvPr/>
            </p:nvSpPr>
            <p:spPr>
              <a:xfrm>
                <a:off x="1711714" y="3437500"/>
                <a:ext cx="27889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000" dirty="0">
                    <a:solidFill>
                      <a:srgbClr val="3B383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背景與動機</a:t>
                </a:r>
                <a:endParaRPr lang="zh-CN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2" name="原创设计师QQ69613753    _10">
                <a:extLst>
                  <a:ext uri="{FF2B5EF4-FFF2-40B4-BE49-F238E27FC236}">
                    <a16:creationId xmlns:a16="http://schemas.microsoft.com/office/drawing/2014/main" id="{3785DD0E-2A10-9E65-89CF-5FCA27427B11}"/>
                  </a:ext>
                </a:extLst>
              </p:cNvPr>
              <p:cNvSpPr/>
              <p:nvPr/>
            </p:nvSpPr>
            <p:spPr>
              <a:xfrm>
                <a:off x="568560" y="3186685"/>
                <a:ext cx="914400" cy="9144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83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Source Han Serif SC" panose="02020400000000000000" pitchFamily="18" charset="-122"/>
                  </a:rPr>
                  <a:t>1</a:t>
                </a:r>
                <a:endPara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17" name="组合 86">
            <a:extLst>
              <a:ext uri="{FF2B5EF4-FFF2-40B4-BE49-F238E27FC236}">
                <a16:creationId xmlns:a16="http://schemas.microsoft.com/office/drawing/2014/main" id="{2B24FCEE-9849-ADBB-8C53-6B0DDF9FC71C}"/>
              </a:ext>
            </a:extLst>
          </p:cNvPr>
          <p:cNvGrpSpPr/>
          <p:nvPr/>
        </p:nvGrpSpPr>
        <p:grpSpPr>
          <a:xfrm>
            <a:off x="2661512" y="2478320"/>
            <a:ext cx="3952882" cy="914400"/>
            <a:chOff x="6887633" y="3186685"/>
            <a:chExt cx="3952882" cy="914400"/>
          </a:xfrm>
        </p:grpSpPr>
        <p:sp>
          <p:nvSpPr>
            <p:cNvPr id="18" name="文本框 91">
              <a:extLst>
                <a:ext uri="{FF2B5EF4-FFF2-40B4-BE49-F238E27FC236}">
                  <a16:creationId xmlns:a16="http://schemas.microsoft.com/office/drawing/2014/main" id="{30B2BA25-DC7A-6F55-5608-F32F6AEC76E0}"/>
                </a:ext>
              </a:extLst>
            </p:cNvPr>
            <p:cNvSpPr txBox="1"/>
            <p:nvPr/>
          </p:nvSpPr>
          <p:spPr>
            <a:xfrm>
              <a:off x="8051594" y="3441083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回應初評問題</a:t>
              </a:r>
            </a:p>
          </p:txBody>
        </p:sp>
        <p:sp>
          <p:nvSpPr>
            <p:cNvPr id="19" name="原创设计师QQ69613753    _11">
              <a:extLst>
                <a:ext uri="{FF2B5EF4-FFF2-40B4-BE49-F238E27FC236}">
                  <a16:creationId xmlns:a16="http://schemas.microsoft.com/office/drawing/2014/main" id="{934823E1-BBC5-CE73-6E3A-39EF2D495D01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2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9AA3FCE-38C3-3FA4-5024-B3B0C445A02D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1" name="组合 92">
            <a:extLst>
              <a:ext uri="{FF2B5EF4-FFF2-40B4-BE49-F238E27FC236}">
                <a16:creationId xmlns:a16="http://schemas.microsoft.com/office/drawing/2014/main" id="{98FC3431-246C-095B-FFF1-7CEE47CADA4F}"/>
              </a:ext>
            </a:extLst>
          </p:cNvPr>
          <p:cNvGrpSpPr/>
          <p:nvPr/>
        </p:nvGrpSpPr>
        <p:grpSpPr>
          <a:xfrm>
            <a:off x="6359348" y="3336751"/>
            <a:ext cx="3964630" cy="914400"/>
            <a:chOff x="6887633" y="4890514"/>
            <a:chExt cx="3964630" cy="914400"/>
          </a:xfrm>
        </p:grpSpPr>
        <p:sp>
          <p:nvSpPr>
            <p:cNvPr id="22" name="文本框 97">
              <a:extLst>
                <a:ext uri="{FF2B5EF4-FFF2-40B4-BE49-F238E27FC236}">
                  <a16:creationId xmlns:a16="http://schemas.microsoft.com/office/drawing/2014/main" id="{DEAF8BD0-16B1-1D2A-B297-69BFD5053C1F}"/>
                </a:ext>
              </a:extLst>
            </p:cNvPr>
            <p:cNvSpPr txBox="1"/>
            <p:nvPr/>
          </p:nvSpPr>
          <p:spPr>
            <a:xfrm>
              <a:off x="8063342" y="5157183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系統展示</a:t>
              </a:r>
            </a:p>
          </p:txBody>
        </p:sp>
        <p:sp>
          <p:nvSpPr>
            <p:cNvPr id="23" name="原创设计师QQ69613753    _13">
              <a:extLst>
                <a:ext uri="{FF2B5EF4-FFF2-40B4-BE49-F238E27FC236}">
                  <a16:creationId xmlns:a16="http://schemas.microsoft.com/office/drawing/2014/main" id="{BAABE969-2348-ED9E-5E77-EEB40DC4EA7E}"/>
                </a:ext>
              </a:extLst>
            </p:cNvPr>
            <p:cNvSpPr/>
            <p:nvPr/>
          </p:nvSpPr>
          <p:spPr>
            <a:xfrm>
              <a:off x="6887633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6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2A8CA81-FC85-4001-5A2C-3A977C11B0BB}"/>
                </a:ext>
              </a:extLst>
            </p:cNvPr>
            <p:cNvSpPr/>
            <p:nvPr/>
          </p:nvSpPr>
          <p:spPr>
            <a:xfrm rot="18900000">
              <a:off x="6967778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5" name="组合 80">
            <a:extLst>
              <a:ext uri="{FF2B5EF4-FFF2-40B4-BE49-F238E27FC236}">
                <a16:creationId xmlns:a16="http://schemas.microsoft.com/office/drawing/2014/main" id="{0AC89170-33C1-72D4-433E-74068D1DF397}"/>
              </a:ext>
            </a:extLst>
          </p:cNvPr>
          <p:cNvGrpSpPr/>
          <p:nvPr/>
        </p:nvGrpSpPr>
        <p:grpSpPr>
          <a:xfrm>
            <a:off x="6381880" y="4425126"/>
            <a:ext cx="3942098" cy="914400"/>
            <a:chOff x="233397" y="4890514"/>
            <a:chExt cx="3942098" cy="914400"/>
          </a:xfrm>
        </p:grpSpPr>
        <p:sp>
          <p:nvSpPr>
            <p:cNvPr id="26" name="文本框 85">
              <a:extLst>
                <a:ext uri="{FF2B5EF4-FFF2-40B4-BE49-F238E27FC236}">
                  <a16:creationId xmlns:a16="http://schemas.microsoft.com/office/drawing/2014/main" id="{B8CD5D07-9D43-37EF-45D7-9CFCE3493387}"/>
                </a:ext>
              </a:extLst>
            </p:cNvPr>
            <p:cNvSpPr txBox="1"/>
            <p:nvPr/>
          </p:nvSpPr>
          <p:spPr>
            <a:xfrm>
              <a:off x="1386574" y="5157183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結論</a:t>
              </a:r>
              <a:endParaRPr lang="zh-CN" altLang="en-US" sz="20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7" name="原创设计师QQ69613753    _12">
              <a:extLst>
                <a:ext uri="{FF2B5EF4-FFF2-40B4-BE49-F238E27FC236}">
                  <a16:creationId xmlns:a16="http://schemas.microsoft.com/office/drawing/2014/main" id="{4E34A369-CAD6-0129-5CC2-8BBAE3BAD155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7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5C5828F-5CAE-AB20-5286-8BC983FD68A8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9" name="组合 86">
            <a:extLst>
              <a:ext uri="{FF2B5EF4-FFF2-40B4-BE49-F238E27FC236}">
                <a16:creationId xmlns:a16="http://schemas.microsoft.com/office/drawing/2014/main" id="{A6E5AE8D-B032-FA50-5FC6-06EEEBA7E38B}"/>
              </a:ext>
            </a:extLst>
          </p:cNvPr>
          <p:cNvGrpSpPr/>
          <p:nvPr/>
        </p:nvGrpSpPr>
        <p:grpSpPr>
          <a:xfrm>
            <a:off x="2661512" y="3678889"/>
            <a:ext cx="3968347" cy="914400"/>
            <a:chOff x="6887633" y="3186685"/>
            <a:chExt cx="3968347" cy="914400"/>
          </a:xfrm>
        </p:grpSpPr>
        <p:sp>
          <p:nvSpPr>
            <p:cNvPr id="30" name="文本框 91">
              <a:extLst>
                <a:ext uri="{FF2B5EF4-FFF2-40B4-BE49-F238E27FC236}">
                  <a16:creationId xmlns:a16="http://schemas.microsoft.com/office/drawing/2014/main" id="{33AFF9A5-E54B-176C-D235-485741B71E9A}"/>
                </a:ext>
              </a:extLst>
            </p:cNvPr>
            <p:cNvSpPr txBox="1"/>
            <p:nvPr/>
          </p:nvSpPr>
          <p:spPr>
            <a:xfrm>
              <a:off x="8067059" y="3432119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系統架構</a:t>
              </a:r>
            </a:p>
          </p:txBody>
        </p:sp>
        <p:sp>
          <p:nvSpPr>
            <p:cNvPr id="31" name="原创设计师QQ69613753    _11">
              <a:extLst>
                <a:ext uri="{FF2B5EF4-FFF2-40B4-BE49-F238E27FC236}">
                  <a16:creationId xmlns:a16="http://schemas.microsoft.com/office/drawing/2014/main" id="{EB51203E-9E7A-E65B-12CB-69421A140337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3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C986C5D-3BEA-B078-7646-27F4D271624D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3" name="组合 86">
            <a:extLst>
              <a:ext uri="{FF2B5EF4-FFF2-40B4-BE49-F238E27FC236}">
                <a16:creationId xmlns:a16="http://schemas.microsoft.com/office/drawing/2014/main" id="{96E2376B-F75F-A4F9-0C28-A8FF0B539D2B}"/>
              </a:ext>
            </a:extLst>
          </p:cNvPr>
          <p:cNvGrpSpPr/>
          <p:nvPr/>
        </p:nvGrpSpPr>
        <p:grpSpPr>
          <a:xfrm>
            <a:off x="2661512" y="4879458"/>
            <a:ext cx="3968347" cy="914400"/>
            <a:chOff x="6887633" y="3186685"/>
            <a:chExt cx="3968347" cy="914400"/>
          </a:xfrm>
        </p:grpSpPr>
        <p:sp>
          <p:nvSpPr>
            <p:cNvPr id="34" name="文本框 91">
              <a:extLst>
                <a:ext uri="{FF2B5EF4-FFF2-40B4-BE49-F238E27FC236}">
                  <a16:creationId xmlns:a16="http://schemas.microsoft.com/office/drawing/2014/main" id="{1D8263DA-8739-61C3-5094-FA2B8A20C5E3}"/>
                </a:ext>
              </a:extLst>
            </p:cNvPr>
            <p:cNvSpPr txBox="1"/>
            <p:nvPr/>
          </p:nvSpPr>
          <p:spPr>
            <a:xfrm>
              <a:off x="8067059" y="3432119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2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系統功能介紹</a:t>
              </a:r>
            </a:p>
          </p:txBody>
        </p:sp>
        <p:sp>
          <p:nvSpPr>
            <p:cNvPr id="35" name="原创设计师QQ69613753    _11">
              <a:extLst>
                <a:ext uri="{FF2B5EF4-FFF2-40B4-BE49-F238E27FC236}">
                  <a16:creationId xmlns:a16="http://schemas.microsoft.com/office/drawing/2014/main" id="{3C35251D-359E-BC66-B1DC-00639BD785B7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4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F241245-C2C1-D65E-4D75-DEA2090E2452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" name="组合 80">
            <a:extLst>
              <a:ext uri="{FF2B5EF4-FFF2-40B4-BE49-F238E27FC236}">
                <a16:creationId xmlns:a16="http://schemas.microsoft.com/office/drawing/2014/main" id="{E880FFF0-6BC2-0D0D-D199-34D06F34F158}"/>
              </a:ext>
            </a:extLst>
          </p:cNvPr>
          <p:cNvGrpSpPr/>
          <p:nvPr/>
        </p:nvGrpSpPr>
        <p:grpSpPr>
          <a:xfrm>
            <a:off x="6388767" y="5552887"/>
            <a:ext cx="3942098" cy="914400"/>
            <a:chOff x="233397" y="4890514"/>
            <a:chExt cx="3942098" cy="914400"/>
          </a:xfrm>
        </p:grpSpPr>
        <p:sp>
          <p:nvSpPr>
            <p:cNvPr id="37" name="文本框 85">
              <a:extLst>
                <a:ext uri="{FF2B5EF4-FFF2-40B4-BE49-F238E27FC236}">
                  <a16:creationId xmlns:a16="http://schemas.microsoft.com/office/drawing/2014/main" id="{8987E2D8-D3BF-0D8E-5C31-3FF4D0234859}"/>
                </a:ext>
              </a:extLst>
            </p:cNvPr>
            <p:cNvSpPr txBox="1"/>
            <p:nvPr/>
          </p:nvSpPr>
          <p:spPr>
            <a:xfrm>
              <a:off x="1386574" y="5157183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未來展望</a:t>
              </a:r>
              <a:endParaRPr lang="zh-CN" altLang="en-US" sz="20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8" name="原创设计师QQ69613753    _12">
              <a:extLst>
                <a:ext uri="{FF2B5EF4-FFF2-40B4-BE49-F238E27FC236}">
                  <a16:creationId xmlns:a16="http://schemas.microsoft.com/office/drawing/2014/main" id="{914F9A2E-2D67-9EE4-7B64-A9E27A16D38C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8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F9092E4-3E8C-4B80-6035-6E6A58AAD541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41" name="组合 80">
            <a:extLst>
              <a:ext uri="{FF2B5EF4-FFF2-40B4-BE49-F238E27FC236}">
                <a16:creationId xmlns:a16="http://schemas.microsoft.com/office/drawing/2014/main" id="{33109382-61AA-6C01-4D7A-4C92B31B1D49}"/>
              </a:ext>
            </a:extLst>
          </p:cNvPr>
          <p:cNvGrpSpPr/>
          <p:nvPr/>
        </p:nvGrpSpPr>
        <p:grpSpPr>
          <a:xfrm>
            <a:off x="6359348" y="2179334"/>
            <a:ext cx="3935211" cy="914400"/>
            <a:chOff x="233397" y="4890514"/>
            <a:chExt cx="3935211" cy="914400"/>
          </a:xfrm>
        </p:grpSpPr>
        <p:sp>
          <p:nvSpPr>
            <p:cNvPr id="42" name="文本框 85">
              <a:extLst>
                <a:ext uri="{FF2B5EF4-FFF2-40B4-BE49-F238E27FC236}">
                  <a16:creationId xmlns:a16="http://schemas.microsoft.com/office/drawing/2014/main" id="{3203078D-AB0D-8F50-6E53-BBF6BB20693D}"/>
                </a:ext>
              </a:extLst>
            </p:cNvPr>
            <p:cNvSpPr txBox="1"/>
            <p:nvPr/>
          </p:nvSpPr>
          <p:spPr>
            <a:xfrm>
              <a:off x="1379687" y="5157183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altLang="zh-CN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SWOT</a:t>
              </a: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分析</a:t>
              </a:r>
              <a:endParaRPr lang="zh-CN" altLang="en-US" sz="20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原创设计师QQ69613753    _12">
              <a:extLst>
                <a:ext uri="{FF2B5EF4-FFF2-40B4-BE49-F238E27FC236}">
                  <a16:creationId xmlns:a16="http://schemas.microsoft.com/office/drawing/2014/main" id="{8682047D-E7F4-206A-748E-AB0918C61871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5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D70021B-DF6C-15C3-B755-13A5AD221254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63B029B-C2DD-C668-4A46-59F1F886B8BC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803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931E9-FDDE-6203-8ED0-54BD379DA5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35EBD4D4-4450-FAC1-1F86-9001CF753929}"/>
              </a:ext>
            </a:extLst>
          </p:cNvPr>
          <p:cNvSpPr txBox="1"/>
          <p:nvPr/>
        </p:nvSpPr>
        <p:spPr>
          <a:xfrm>
            <a:off x="436770" y="1109610"/>
            <a:ext cx="14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家庭清單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5466E72-1B45-3A45-E3EB-E9E8F4B0802C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8E9AEFEC-6831-78E4-C35F-58FB87EA5ED0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5BB9E07-9C30-3222-CE3F-2AE21E4CAD20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0CD7664-AC5D-969C-44A7-9DD4D48ED21A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12BA6E5-BC5B-BB49-9FE4-0771642D33C6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8679A15-72FF-035D-A2E3-2C6626206FE1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B200DE7-2834-A656-CFD3-0EE6186CEB0F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67C4098-AB57-B2BB-1871-B60F0D56276A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B6A1C9D-ABDD-63D5-2BCF-CA998FE0A7A0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AAFF2188-81DD-99EB-43C1-CBACB703C2A7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F75CD54F-B8CE-E9A4-738B-685D10727FC3}"/>
              </a:ext>
            </a:extLst>
          </p:cNvPr>
          <p:cNvGrpSpPr/>
          <p:nvPr/>
        </p:nvGrpSpPr>
        <p:grpSpPr>
          <a:xfrm>
            <a:off x="2122142" y="1346070"/>
            <a:ext cx="8338067" cy="5163807"/>
            <a:chOff x="1996312" y="1327868"/>
            <a:chExt cx="8338067" cy="5100151"/>
          </a:xfrm>
        </p:grpSpPr>
        <p:grpSp>
          <p:nvGrpSpPr>
            <p:cNvPr id="55" name="群組 54">
              <a:extLst>
                <a:ext uri="{FF2B5EF4-FFF2-40B4-BE49-F238E27FC236}">
                  <a16:creationId xmlns:a16="http://schemas.microsoft.com/office/drawing/2014/main" id="{9C9C91B3-0C47-A0B0-B4B4-F5EC64F25A56}"/>
                </a:ext>
              </a:extLst>
            </p:cNvPr>
            <p:cNvGrpSpPr/>
            <p:nvPr/>
          </p:nvGrpSpPr>
          <p:grpSpPr>
            <a:xfrm>
              <a:off x="1996312" y="1327868"/>
              <a:ext cx="8338067" cy="5100151"/>
              <a:chOff x="2060678" y="1387970"/>
              <a:chExt cx="8206713" cy="5019806"/>
            </a:xfrm>
          </p:grpSpPr>
          <p:grpSp>
            <p:nvGrpSpPr>
              <p:cNvPr id="58" name="群組 57">
                <a:extLst>
                  <a:ext uri="{FF2B5EF4-FFF2-40B4-BE49-F238E27FC236}">
                    <a16:creationId xmlns:a16="http://schemas.microsoft.com/office/drawing/2014/main" id="{042243D3-09B9-2FD5-A6DC-C0D0F37DA7A6}"/>
                  </a:ext>
                </a:extLst>
              </p:cNvPr>
              <p:cNvGrpSpPr/>
              <p:nvPr/>
            </p:nvGrpSpPr>
            <p:grpSpPr>
              <a:xfrm>
                <a:off x="2060678" y="1387970"/>
                <a:ext cx="8206713" cy="5019806"/>
                <a:chOff x="1013590" y="1505179"/>
                <a:chExt cx="7800942" cy="4771608"/>
              </a:xfrm>
            </p:grpSpPr>
            <p:grpSp>
              <p:nvGrpSpPr>
                <p:cNvPr id="64" name="群組 63">
                  <a:extLst>
                    <a:ext uri="{FF2B5EF4-FFF2-40B4-BE49-F238E27FC236}">
                      <a16:creationId xmlns:a16="http://schemas.microsoft.com/office/drawing/2014/main" id="{AE7928BB-243C-0D3C-FA51-C9534BAA4E4C}"/>
                    </a:ext>
                  </a:extLst>
                </p:cNvPr>
                <p:cNvGrpSpPr/>
                <p:nvPr/>
              </p:nvGrpSpPr>
              <p:grpSpPr>
                <a:xfrm>
                  <a:off x="1013590" y="1566261"/>
                  <a:ext cx="5470479" cy="4709077"/>
                  <a:chOff x="1013590" y="1566261"/>
                  <a:chExt cx="5470479" cy="4709077"/>
                </a:xfrm>
              </p:grpSpPr>
              <p:pic>
                <p:nvPicPr>
                  <p:cNvPr id="66" name="圖片 65" descr="一張含有 電子產品, 文字, 行動電話, 螢幕擷取畫面 的圖片&#10;&#10;自動產生的描述">
                    <a:extLst>
                      <a:ext uri="{FF2B5EF4-FFF2-40B4-BE49-F238E27FC236}">
                        <a16:creationId xmlns:a16="http://schemas.microsoft.com/office/drawing/2014/main" id="{ED7E2905-0693-FE68-FCD9-C42B67F822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005" t="11509" r="35257" b="11729"/>
                  <a:stretch/>
                </p:blipFill>
                <p:spPr>
                  <a:xfrm>
                    <a:off x="3741290" y="1566299"/>
                    <a:ext cx="2280380" cy="4709039"/>
                  </a:xfrm>
                  <a:prstGeom prst="rect">
                    <a:avLst/>
                  </a:prstGeom>
                </p:spPr>
              </p:pic>
              <p:pic>
                <p:nvPicPr>
                  <p:cNvPr id="67" name="圖片 66" descr="一張含有 電子產品, 行動電話, 螢幕擷取畫面, 文字 的圖片&#10;&#10;自動產生的描述">
                    <a:extLst>
                      <a:ext uri="{FF2B5EF4-FFF2-40B4-BE49-F238E27FC236}">
                        <a16:creationId xmlns:a16="http://schemas.microsoft.com/office/drawing/2014/main" id="{71F7004C-D9F4-3146-28B6-F998B48725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260" t="11420" r="35238" b="11884"/>
                  <a:stretch/>
                </p:blipFill>
                <p:spPr>
                  <a:xfrm>
                    <a:off x="1013590" y="1566261"/>
                    <a:ext cx="2263275" cy="4706867"/>
                  </a:xfrm>
                  <a:prstGeom prst="rect">
                    <a:avLst/>
                  </a:prstGeom>
                </p:spPr>
              </p:pic>
              <p:sp>
                <p:nvSpPr>
                  <p:cNvPr id="68" name="箭號: 向右 67">
                    <a:extLst>
                      <a:ext uri="{FF2B5EF4-FFF2-40B4-BE49-F238E27FC236}">
                        <a16:creationId xmlns:a16="http://schemas.microsoft.com/office/drawing/2014/main" id="{2A35C907-4DB0-28C7-5CEA-F61299E6B352}"/>
                      </a:ext>
                    </a:extLst>
                  </p:cNvPr>
                  <p:cNvSpPr/>
                  <p:nvPr/>
                </p:nvSpPr>
                <p:spPr>
                  <a:xfrm>
                    <a:off x="3345151" y="3696418"/>
                    <a:ext cx="394113" cy="372913"/>
                  </a:xfrm>
                  <a:prstGeom prst="rightArrow">
                    <a:avLst>
                      <a:gd name="adj1" fmla="val 46446"/>
                      <a:gd name="adj2" fmla="val 50000"/>
                    </a:avLst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69" name="箭號: 向右 68">
                    <a:extLst>
                      <a:ext uri="{FF2B5EF4-FFF2-40B4-BE49-F238E27FC236}">
                        <a16:creationId xmlns:a16="http://schemas.microsoft.com/office/drawing/2014/main" id="{010E7C67-A9CC-F263-008A-BC55D1E6992C}"/>
                      </a:ext>
                    </a:extLst>
                  </p:cNvPr>
                  <p:cNvSpPr/>
                  <p:nvPr/>
                </p:nvSpPr>
                <p:spPr>
                  <a:xfrm>
                    <a:off x="6089956" y="3696417"/>
                    <a:ext cx="394113" cy="372913"/>
                  </a:xfrm>
                  <a:prstGeom prst="rightArrow">
                    <a:avLst>
                      <a:gd name="adj1" fmla="val 46446"/>
                      <a:gd name="adj2" fmla="val 50000"/>
                    </a:avLst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0" name="矩形 69">
                    <a:extLst>
                      <a:ext uri="{FF2B5EF4-FFF2-40B4-BE49-F238E27FC236}">
                        <a16:creationId xmlns:a16="http://schemas.microsoft.com/office/drawing/2014/main" id="{470BDD36-37F0-0025-72FE-DAA05476829E}"/>
                      </a:ext>
                    </a:extLst>
                  </p:cNvPr>
                  <p:cNvSpPr/>
                  <p:nvPr/>
                </p:nvSpPr>
                <p:spPr>
                  <a:xfrm>
                    <a:off x="2132611" y="5154335"/>
                    <a:ext cx="1041285" cy="581302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72" name="矩形 71">
                    <a:extLst>
                      <a:ext uri="{FF2B5EF4-FFF2-40B4-BE49-F238E27FC236}">
                        <a16:creationId xmlns:a16="http://schemas.microsoft.com/office/drawing/2014/main" id="{634CEB84-D7D9-49B7-D80B-958253A2328E}"/>
                      </a:ext>
                    </a:extLst>
                  </p:cNvPr>
                  <p:cNvSpPr/>
                  <p:nvPr/>
                </p:nvSpPr>
                <p:spPr>
                  <a:xfrm>
                    <a:off x="4033164" y="4751387"/>
                    <a:ext cx="1696631" cy="552712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pic>
              <p:nvPicPr>
                <p:cNvPr id="65" name="圖片 64" descr="一張含有 文字, 行動電話, 螢幕擷取畫面, 行動裝置 的圖片&#10;&#10;自動產生的描述">
                  <a:extLst>
                    <a:ext uri="{FF2B5EF4-FFF2-40B4-BE49-F238E27FC236}">
                      <a16:creationId xmlns:a16="http://schemas.microsoft.com/office/drawing/2014/main" id="{6FA89903-362E-E64D-9D1D-2D6738487C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191" t="10927" r="35477" b="11885"/>
                <a:stretch/>
              </p:blipFill>
              <p:spPr>
                <a:xfrm>
                  <a:off x="6502617" y="1505179"/>
                  <a:ext cx="2311915" cy="4771608"/>
                </a:xfrm>
                <a:prstGeom prst="rect">
                  <a:avLst/>
                </a:prstGeom>
              </p:spPr>
            </p:pic>
          </p:grpSp>
          <p:sp>
            <p:nvSpPr>
              <p:cNvPr id="59" name="橢圓 58">
                <a:extLst>
                  <a:ext uri="{FF2B5EF4-FFF2-40B4-BE49-F238E27FC236}">
                    <a16:creationId xmlns:a16="http://schemas.microsoft.com/office/drawing/2014/main" id="{24C794D7-2D28-5937-8BE6-5B88726402D6}"/>
                  </a:ext>
                </a:extLst>
              </p:cNvPr>
              <p:cNvSpPr/>
              <p:nvPr/>
            </p:nvSpPr>
            <p:spPr>
              <a:xfrm>
                <a:off x="8544570" y="3828872"/>
                <a:ext cx="1053548" cy="1053548"/>
              </a:xfrm>
              <a:prstGeom prst="ellipse">
                <a:avLst/>
              </a:prstGeom>
              <a:solidFill>
                <a:srgbClr val="FFFFFF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橢圓 59">
                <a:extLst>
                  <a:ext uri="{FF2B5EF4-FFF2-40B4-BE49-F238E27FC236}">
                    <a16:creationId xmlns:a16="http://schemas.microsoft.com/office/drawing/2014/main" id="{B1FA6856-D1CA-DD3B-33AC-A1D5A35C3908}"/>
                  </a:ext>
                </a:extLst>
              </p:cNvPr>
              <p:cNvSpPr/>
              <p:nvPr/>
            </p:nvSpPr>
            <p:spPr>
              <a:xfrm>
                <a:off x="8899487" y="3958794"/>
                <a:ext cx="314563" cy="31456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61" name="流程圖: 延遲 60">
                <a:extLst>
                  <a:ext uri="{FF2B5EF4-FFF2-40B4-BE49-F238E27FC236}">
                    <a16:creationId xmlns:a16="http://schemas.microsoft.com/office/drawing/2014/main" id="{5FCCDB16-6419-E2F5-962F-58FDC6A36D19}"/>
                  </a:ext>
                </a:extLst>
              </p:cNvPr>
              <p:cNvSpPr/>
              <p:nvPr/>
            </p:nvSpPr>
            <p:spPr>
              <a:xfrm rot="16200000">
                <a:off x="8819554" y="4369681"/>
                <a:ext cx="487680" cy="420578"/>
              </a:xfrm>
              <a:prstGeom prst="flowChartDelay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8F9066C3-1C8F-B136-1E2B-98455716A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8707" y="4967842"/>
                <a:ext cx="410014" cy="204536"/>
              </a:xfrm>
              <a:prstGeom prst="rect">
                <a:avLst/>
              </a:prstGeom>
            </p:spPr>
          </p:pic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6ACA3EF1-59D2-B773-AE34-1CD337B35F28}"/>
                  </a:ext>
                </a:extLst>
              </p:cNvPr>
              <p:cNvSpPr txBox="1"/>
              <p:nvPr/>
            </p:nvSpPr>
            <p:spPr>
              <a:xfrm>
                <a:off x="8728559" y="4935971"/>
                <a:ext cx="85030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使用者</a:t>
                </a:r>
                <a:r>
                  <a:rPr lang="en-US" altLang="zh-TW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A</a:t>
                </a:r>
                <a:endParaRPr lang="zh-TW" altLang="en-US" sz="1200" dirty="0"/>
              </a:p>
            </p:txBody>
          </p:sp>
        </p:grp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E5665B7A-1A34-92C6-46D3-6642FE86D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575" t="15459" r="22452"/>
            <a:stretch/>
          </p:blipFill>
          <p:spPr>
            <a:xfrm>
              <a:off x="5177514" y="1523983"/>
              <a:ext cx="238778" cy="152433"/>
            </a:xfrm>
            <a:prstGeom prst="rect">
              <a:avLst/>
            </a:prstGeom>
          </p:spPr>
        </p:pic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7F39CCBA-E7A2-78B1-84EA-EFC8B19D7745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設定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22285A4E-0B7F-27E0-3D28-5F68C2E392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575" t="15459" r="22452"/>
          <a:stretch/>
        </p:blipFill>
        <p:spPr>
          <a:xfrm>
            <a:off x="8255072" y="1509720"/>
            <a:ext cx="235252" cy="15205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98ECB17-5DD1-4152-E668-4CE08E25F9F4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2550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931E9-FDDE-6203-8ED0-54BD379DA5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35EBD4D4-4450-FAC1-1F86-9001CF753929}"/>
              </a:ext>
            </a:extLst>
          </p:cNvPr>
          <p:cNvSpPr txBox="1"/>
          <p:nvPr/>
        </p:nvSpPr>
        <p:spPr>
          <a:xfrm>
            <a:off x="436770" y="1114438"/>
            <a:ext cx="14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裝置設定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5466E72-1B45-3A45-E3EB-E9E8F4B0802C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8E9AEFEC-6831-78E4-C35F-58FB87EA5ED0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5BB9E07-9C30-3222-CE3F-2AE21E4CAD20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C0CD7664-AC5D-969C-44A7-9DD4D48ED21A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12BA6E5-BC5B-BB49-9FE4-0771642D33C6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8679A15-72FF-035D-A2E3-2C6626206FE1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B200DE7-2834-A656-CFD3-0EE6186CEB0F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67C4098-AB57-B2BB-1871-B60F0D56276A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FB6A1C9D-ABDD-63D5-2BCF-CA998FE0A7A0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B4BD65D0-FEE8-DF26-6642-4517CBA9B85A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720DE44-B576-786D-F758-39CB4B38C9F3}"/>
              </a:ext>
            </a:extLst>
          </p:cNvPr>
          <p:cNvGrpSpPr/>
          <p:nvPr/>
        </p:nvGrpSpPr>
        <p:grpSpPr>
          <a:xfrm>
            <a:off x="879190" y="1425981"/>
            <a:ext cx="10786554" cy="5031156"/>
            <a:chOff x="904380" y="1487480"/>
            <a:chExt cx="10723994" cy="5001976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7ED76731-2D08-7E17-F84B-E29126F96A18}"/>
                </a:ext>
              </a:extLst>
            </p:cNvPr>
            <p:cNvGrpSpPr/>
            <p:nvPr/>
          </p:nvGrpSpPr>
          <p:grpSpPr>
            <a:xfrm>
              <a:off x="904380" y="1487480"/>
              <a:ext cx="10723994" cy="5001976"/>
              <a:chOff x="904380" y="1487480"/>
              <a:chExt cx="10723994" cy="5001976"/>
            </a:xfrm>
          </p:grpSpPr>
          <p:grpSp>
            <p:nvGrpSpPr>
              <p:cNvPr id="71" name="群組 70">
                <a:extLst>
                  <a:ext uri="{FF2B5EF4-FFF2-40B4-BE49-F238E27FC236}">
                    <a16:creationId xmlns:a16="http://schemas.microsoft.com/office/drawing/2014/main" id="{C3DDFA08-FFD3-92EF-326F-79676E08B47F}"/>
                  </a:ext>
                </a:extLst>
              </p:cNvPr>
              <p:cNvGrpSpPr/>
              <p:nvPr/>
            </p:nvGrpSpPr>
            <p:grpSpPr>
              <a:xfrm>
                <a:off x="904380" y="1487480"/>
                <a:ext cx="10723994" cy="5001976"/>
                <a:chOff x="907326" y="1487480"/>
                <a:chExt cx="10723994" cy="5001976"/>
              </a:xfrm>
            </p:grpSpPr>
            <p:grpSp>
              <p:nvGrpSpPr>
                <p:cNvPr id="58" name="群組 57">
                  <a:extLst>
                    <a:ext uri="{FF2B5EF4-FFF2-40B4-BE49-F238E27FC236}">
                      <a16:creationId xmlns:a16="http://schemas.microsoft.com/office/drawing/2014/main" id="{068A8AEC-8731-E87C-0A90-FDFC794C43AC}"/>
                    </a:ext>
                  </a:extLst>
                </p:cNvPr>
                <p:cNvGrpSpPr/>
                <p:nvPr/>
              </p:nvGrpSpPr>
              <p:grpSpPr>
                <a:xfrm>
                  <a:off x="907326" y="1487480"/>
                  <a:ext cx="10723994" cy="5001976"/>
                  <a:chOff x="802038" y="1481714"/>
                  <a:chExt cx="10723994" cy="5001976"/>
                </a:xfrm>
              </p:grpSpPr>
              <p:grpSp>
                <p:nvGrpSpPr>
                  <p:cNvPr id="57" name="群組 56">
                    <a:extLst>
                      <a:ext uri="{FF2B5EF4-FFF2-40B4-BE49-F238E27FC236}">
                        <a16:creationId xmlns:a16="http://schemas.microsoft.com/office/drawing/2014/main" id="{E8E2C0CB-BCED-3E07-8DDF-4902E514DB05}"/>
                      </a:ext>
                    </a:extLst>
                  </p:cNvPr>
                  <p:cNvGrpSpPr/>
                  <p:nvPr/>
                </p:nvGrpSpPr>
                <p:grpSpPr>
                  <a:xfrm>
                    <a:off x="802038" y="1481714"/>
                    <a:ext cx="10723994" cy="5001976"/>
                    <a:chOff x="964975" y="1481714"/>
                    <a:chExt cx="10723994" cy="5001976"/>
                  </a:xfrm>
                </p:grpSpPr>
                <p:pic>
                  <p:nvPicPr>
                    <p:cNvPr id="24" name="圖片 23" descr="一張含有 文字, 行動電話, 螢幕擷取畫面, 行動裝置 的圖片&#10;&#10;自動產生的描述">
                      <a:extLst>
                        <a:ext uri="{FF2B5EF4-FFF2-40B4-BE49-F238E27FC236}">
                          <a16:creationId xmlns:a16="http://schemas.microsoft.com/office/drawing/2014/main" id="{5F6625D0-1DE0-2225-696D-4BDD8986A99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627" t="11927" r="36294" b="11632"/>
                    <a:stretch/>
                  </p:blipFill>
                  <p:spPr>
                    <a:xfrm>
                      <a:off x="9323543" y="1488340"/>
                      <a:ext cx="2365426" cy="499535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6" name="圖片 25" descr="一張含有 螢幕擷取畫面, 行動電話, 可攜式通訊裝置, 行動裝置 的圖片&#10;&#10;自動產生的描述">
                      <a:extLst>
                        <a:ext uri="{FF2B5EF4-FFF2-40B4-BE49-F238E27FC236}">
                          <a16:creationId xmlns:a16="http://schemas.microsoft.com/office/drawing/2014/main" id="{8F7A5EEA-8A40-05CB-DCD4-7A0209875F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291" t="11862" r="36630" b="12365"/>
                    <a:stretch/>
                  </p:blipFill>
                  <p:spPr>
                    <a:xfrm>
                      <a:off x="6514649" y="1481714"/>
                      <a:ext cx="2365426" cy="496428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圖片 26" descr="一張含有 電子產品, 文字, 行動電話, 螢幕擷取畫面 的圖片&#10;&#10;自動產生的描述">
                      <a:extLst>
                        <a:ext uri="{FF2B5EF4-FFF2-40B4-BE49-F238E27FC236}">
                          <a16:creationId xmlns:a16="http://schemas.microsoft.com/office/drawing/2014/main" id="{89909A2B-EF94-AC03-C63C-E3EA5A7706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005" t="11509" r="35257" b="11729"/>
                    <a:stretch/>
                  </p:blipFill>
                  <p:spPr>
                    <a:xfrm>
                      <a:off x="3738885" y="1508071"/>
                      <a:ext cx="2365426" cy="49229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8" name="圖片 27" descr="一張含有 電子產品, 行動電話, 螢幕擷取畫面, 文字 的圖片&#10;&#10;自動產生的描述">
                      <a:extLst>
                        <a:ext uri="{FF2B5EF4-FFF2-40B4-BE49-F238E27FC236}">
                          <a16:creationId xmlns:a16="http://schemas.microsoft.com/office/drawing/2014/main" id="{24EE9ED6-E11E-1CEC-53B7-66C3E00A1D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5260" t="11420" r="35238" b="11884"/>
                    <a:stretch/>
                  </p:blipFill>
                  <p:spPr>
                    <a:xfrm>
                      <a:off x="964975" y="1518206"/>
                      <a:ext cx="2356946" cy="490167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箭號: 向右 35">
                      <a:extLst>
                        <a:ext uri="{FF2B5EF4-FFF2-40B4-BE49-F238E27FC236}">
                          <a16:creationId xmlns:a16="http://schemas.microsoft.com/office/drawing/2014/main" id="{D9C296E9-5AAC-06A6-228A-C9CD68F3EF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41799" y="3665075"/>
                      <a:ext cx="416964" cy="398589"/>
                    </a:xfrm>
                    <a:prstGeom prst="rightArrow">
                      <a:avLst>
                        <a:gd name="adj1" fmla="val 46446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38" name="箭號: 向右 37">
                      <a:extLst>
                        <a:ext uri="{FF2B5EF4-FFF2-40B4-BE49-F238E27FC236}">
                          <a16:creationId xmlns:a16="http://schemas.microsoft.com/office/drawing/2014/main" id="{DBAA6CC9-C061-FE99-691E-806D106258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09856" y="3665074"/>
                      <a:ext cx="416964" cy="398589"/>
                    </a:xfrm>
                    <a:prstGeom prst="rightArrow">
                      <a:avLst>
                        <a:gd name="adj1" fmla="val 46446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39" name="箭號: 向右 38">
                      <a:extLst>
                        <a:ext uri="{FF2B5EF4-FFF2-40B4-BE49-F238E27FC236}">
                          <a16:creationId xmlns:a16="http://schemas.microsoft.com/office/drawing/2014/main" id="{1CF44D34-353E-C229-3FDF-1C1A189F0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9237" y="3665075"/>
                      <a:ext cx="416964" cy="398589"/>
                    </a:xfrm>
                    <a:prstGeom prst="rightArrow">
                      <a:avLst>
                        <a:gd name="adj1" fmla="val 46446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42" name="矩形 41">
                      <a:extLst>
                        <a:ext uri="{FF2B5EF4-FFF2-40B4-BE49-F238E27FC236}">
                          <a16:creationId xmlns:a16="http://schemas.microsoft.com/office/drawing/2014/main" id="{407E18EB-E680-4AFD-0D7D-C80B6B0E8D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14872" y="5639411"/>
                      <a:ext cx="1813451" cy="590768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55" name="矩形 54">
                      <a:extLst>
                        <a:ext uri="{FF2B5EF4-FFF2-40B4-BE49-F238E27FC236}">
                          <a16:creationId xmlns:a16="http://schemas.microsoft.com/office/drawing/2014/main" id="{186A35B1-D470-5130-AC48-B411B73E75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815085" y="4127918"/>
                      <a:ext cx="802543" cy="185665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</p:grpSp>
              <p:sp>
                <p:nvSpPr>
                  <p:cNvPr id="54" name="矩形 53">
                    <a:extLst>
                      <a:ext uri="{FF2B5EF4-FFF2-40B4-BE49-F238E27FC236}">
                        <a16:creationId xmlns:a16="http://schemas.microsoft.com/office/drawing/2014/main" id="{FC185046-CAC9-53FE-93F2-CA9E4B33908F}"/>
                      </a:ext>
                    </a:extLst>
                  </p:cNvPr>
                  <p:cNvSpPr/>
                  <p:nvPr/>
                </p:nvSpPr>
                <p:spPr>
                  <a:xfrm>
                    <a:off x="1974828" y="5220765"/>
                    <a:ext cx="1092406" cy="649980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pic>
              <p:nvPicPr>
                <p:cNvPr id="70" name="圖片 69" descr="一張含有 樣式, 像素 的圖片&#10;&#10;自動產生的描述">
                  <a:extLst>
                    <a:ext uri="{FF2B5EF4-FFF2-40B4-BE49-F238E27FC236}">
                      <a16:creationId xmlns:a16="http://schemas.microsoft.com/office/drawing/2014/main" id="{BB7F3A1C-C5E3-CC02-C8B8-DDCC387CE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3417" y="3722990"/>
                  <a:ext cx="1445662" cy="1445662"/>
                </a:xfrm>
                <a:prstGeom prst="rect">
                  <a:avLst/>
                </a:prstGeom>
              </p:spPr>
            </p:pic>
          </p:grpSp>
          <p:pic>
            <p:nvPicPr>
              <p:cNvPr id="6" name="圖片 5">
                <a:extLst>
                  <a:ext uri="{FF2B5EF4-FFF2-40B4-BE49-F238E27FC236}">
                    <a16:creationId xmlns:a16="http://schemas.microsoft.com/office/drawing/2014/main" id="{17FCB142-9AC9-18F4-01DA-856CDD0E21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8575" t="15459" r="22452"/>
              <a:stretch/>
            </p:blipFill>
            <p:spPr>
              <a:xfrm>
                <a:off x="3910376" y="1634680"/>
                <a:ext cx="238778" cy="152433"/>
              </a:xfrm>
              <a:prstGeom prst="rect">
                <a:avLst/>
              </a:prstGeom>
            </p:spPr>
          </p:pic>
          <p:grpSp>
            <p:nvGrpSpPr>
              <p:cNvPr id="12" name="群組 11">
                <a:extLst>
                  <a:ext uri="{FF2B5EF4-FFF2-40B4-BE49-F238E27FC236}">
                    <a16:creationId xmlns:a16="http://schemas.microsoft.com/office/drawing/2014/main" id="{6BF3F767-7290-6908-DDEC-764658591EC4}"/>
                  </a:ext>
                </a:extLst>
              </p:cNvPr>
              <p:cNvGrpSpPr/>
              <p:nvPr/>
            </p:nvGrpSpPr>
            <p:grpSpPr>
              <a:xfrm>
                <a:off x="6644140" y="1619307"/>
                <a:ext cx="458228" cy="227885"/>
                <a:chOff x="6644140" y="1619307"/>
                <a:chExt cx="458228" cy="227885"/>
              </a:xfrm>
            </p:grpSpPr>
            <p:pic>
              <p:nvPicPr>
                <p:cNvPr id="10" name="圖片 9">
                  <a:extLst>
                    <a:ext uri="{FF2B5EF4-FFF2-40B4-BE49-F238E27FC236}">
                      <a16:creationId xmlns:a16="http://schemas.microsoft.com/office/drawing/2014/main" id="{8FA7A939-E3C1-3D74-37C4-5052BE586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673044" y="1628086"/>
                  <a:ext cx="362001" cy="219106"/>
                </a:xfrm>
                <a:prstGeom prst="rect">
                  <a:avLst/>
                </a:prstGeom>
              </p:spPr>
            </p:pic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A986F797-245D-0BD9-DBCE-758DF30AE4E4}"/>
                    </a:ext>
                  </a:extLst>
                </p:cNvPr>
                <p:cNvSpPr txBox="1"/>
                <p:nvPr/>
              </p:nvSpPr>
              <p:spPr>
                <a:xfrm>
                  <a:off x="6644140" y="1619307"/>
                  <a:ext cx="458228" cy="2000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7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9:57</a:t>
                  </a:r>
                  <a:endParaRPr lang="zh-TW" altLang="en-US" sz="7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ED1F799-67FA-3F66-D689-2924867A7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01780" y="1636724"/>
              <a:ext cx="1398305" cy="233395"/>
            </a:xfrm>
            <a:prstGeom prst="rect">
              <a:avLst/>
            </a:prstGeom>
          </p:spPr>
        </p:pic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4EB241B-34CF-3ADF-9572-A81D31F2E4D0}"/>
                </a:ext>
              </a:extLst>
            </p:cNvPr>
            <p:cNvSpPr txBox="1"/>
            <p:nvPr/>
          </p:nvSpPr>
          <p:spPr>
            <a:xfrm>
              <a:off x="9407530" y="1625556"/>
              <a:ext cx="45822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7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9:57</a:t>
              </a:r>
              <a:endParaRPr lang="zh-TW" altLang="en-US" sz="7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6103F70F-7574-0816-9473-3D338B9CAD44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設定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2037E8-DA23-3A4D-1250-4A81AD8F8658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DDFFDA3-88D0-E00C-DCE4-CF1CB6BF5594}"/>
              </a:ext>
            </a:extLst>
          </p:cNvPr>
          <p:cNvGrpSpPr/>
          <p:nvPr/>
        </p:nvGrpSpPr>
        <p:grpSpPr>
          <a:xfrm>
            <a:off x="861114" y="1392326"/>
            <a:ext cx="10804630" cy="5070986"/>
            <a:chOff x="861114" y="1392326"/>
            <a:chExt cx="10804630" cy="5070986"/>
          </a:xfrm>
        </p:grpSpPr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EBB23F77-23B9-B352-1665-7543BFC45900}"/>
                </a:ext>
              </a:extLst>
            </p:cNvPr>
            <p:cNvGrpSpPr/>
            <p:nvPr/>
          </p:nvGrpSpPr>
          <p:grpSpPr>
            <a:xfrm>
              <a:off x="861114" y="1392326"/>
              <a:ext cx="10804630" cy="5070986"/>
              <a:chOff x="886409" y="1916157"/>
              <a:chExt cx="10741965" cy="5041575"/>
            </a:xfrm>
          </p:grpSpPr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24E78480-3FE8-D6CD-BCE7-D09113485CB7}"/>
                  </a:ext>
                </a:extLst>
              </p:cNvPr>
              <p:cNvGrpSpPr/>
              <p:nvPr/>
            </p:nvGrpSpPr>
            <p:grpSpPr>
              <a:xfrm>
                <a:off x="886409" y="1916157"/>
                <a:ext cx="10741965" cy="5041575"/>
                <a:chOff x="886409" y="1916157"/>
                <a:chExt cx="10741965" cy="5041575"/>
              </a:xfrm>
            </p:grpSpPr>
            <p:grpSp>
              <p:nvGrpSpPr>
                <p:cNvPr id="83" name="群組 82">
                  <a:extLst>
                    <a:ext uri="{FF2B5EF4-FFF2-40B4-BE49-F238E27FC236}">
                      <a16:creationId xmlns:a16="http://schemas.microsoft.com/office/drawing/2014/main" id="{DF8ABBEC-D640-B96F-6078-E02891DB2B31}"/>
                    </a:ext>
                  </a:extLst>
                </p:cNvPr>
                <p:cNvGrpSpPr/>
                <p:nvPr/>
              </p:nvGrpSpPr>
              <p:grpSpPr>
                <a:xfrm>
                  <a:off x="886409" y="1916157"/>
                  <a:ext cx="10741965" cy="5041575"/>
                  <a:chOff x="951475" y="1458511"/>
                  <a:chExt cx="10712084" cy="5027551"/>
                </a:xfrm>
              </p:grpSpPr>
              <p:grpSp>
                <p:nvGrpSpPr>
                  <p:cNvPr id="84" name="群組 83">
                    <a:extLst>
                      <a:ext uri="{FF2B5EF4-FFF2-40B4-BE49-F238E27FC236}">
                        <a16:creationId xmlns:a16="http://schemas.microsoft.com/office/drawing/2014/main" id="{A78AB80A-6DA8-3544-B65A-3359CD9E2DFC}"/>
                      </a:ext>
                    </a:extLst>
                  </p:cNvPr>
                  <p:cNvGrpSpPr/>
                  <p:nvPr/>
                </p:nvGrpSpPr>
                <p:grpSpPr>
                  <a:xfrm>
                    <a:off x="951475" y="1458511"/>
                    <a:ext cx="10712084" cy="5027551"/>
                    <a:chOff x="951475" y="1458511"/>
                    <a:chExt cx="10712084" cy="5027551"/>
                  </a:xfrm>
                </p:grpSpPr>
                <p:pic>
                  <p:nvPicPr>
                    <p:cNvPr id="87" name="圖片 86" descr="一張含有 行動電話, 螢幕擷取畫面, 文字, 小工具 的圖片&#10;&#10;自動產生的描述">
                      <a:extLst>
                        <a:ext uri="{FF2B5EF4-FFF2-40B4-BE49-F238E27FC236}">
                          <a16:creationId xmlns:a16="http://schemas.microsoft.com/office/drawing/2014/main" id="{9A48E957-8F52-837C-66D0-DB970190355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580" t="11641" r="36341" b="12639"/>
                    <a:stretch/>
                  </p:blipFill>
                  <p:spPr>
                    <a:xfrm>
                      <a:off x="9310291" y="1458511"/>
                      <a:ext cx="2353268" cy="497247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8" name="圖片 87" descr="一張含有 行動電話, 小工具, 可攜式通訊裝置, 通訊設備 的圖片&#10;&#10;自動產生的描述">
                      <a:extLst>
                        <a:ext uri="{FF2B5EF4-FFF2-40B4-BE49-F238E27FC236}">
                          <a16:creationId xmlns:a16="http://schemas.microsoft.com/office/drawing/2014/main" id="{72E539D1-3B50-4749-34A8-2618EDA698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177" t="12069" r="36265" b="12210"/>
                    <a:stretch/>
                  </p:blipFill>
                  <p:spPr>
                    <a:xfrm>
                      <a:off x="6499917" y="1505783"/>
                      <a:ext cx="2394889" cy="493539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9" name="圖片 88" descr="一張含有 行動電話, 小工具, 通訊設備, 可攜式通訊裝置 的圖片&#10;&#10;自動產生的描述">
                      <a:extLst>
                        <a:ext uri="{FF2B5EF4-FFF2-40B4-BE49-F238E27FC236}">
                          <a16:creationId xmlns:a16="http://schemas.microsoft.com/office/drawing/2014/main" id="{6E76062E-4A66-DA07-485D-878F756DD82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532" t="11992" r="36389" b="12236"/>
                    <a:stretch/>
                  </p:blipFill>
                  <p:spPr>
                    <a:xfrm>
                      <a:off x="3765775" y="1502410"/>
                      <a:ext cx="2353268" cy="493877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0" name="圖片 89" descr="一張含有 行動電話, 小工具, 通訊設備, 可攜式通訊裝置 的圖片&#10;&#10;自動產生的描述">
                      <a:extLst>
                        <a:ext uri="{FF2B5EF4-FFF2-40B4-BE49-F238E27FC236}">
                          <a16:creationId xmlns:a16="http://schemas.microsoft.com/office/drawing/2014/main" id="{FCA6712E-A451-780C-D6B3-5DADB18F927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262" t="11649" r="36008" b="11638"/>
                    <a:stretch/>
                  </p:blipFill>
                  <p:spPr>
                    <a:xfrm>
                      <a:off x="951475" y="1485967"/>
                      <a:ext cx="2409877" cy="50000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1" name="箭號: 向右 90">
                      <a:extLst>
                        <a:ext uri="{FF2B5EF4-FFF2-40B4-BE49-F238E27FC236}">
                          <a16:creationId xmlns:a16="http://schemas.microsoft.com/office/drawing/2014/main" id="{F4A2A5F1-6145-43D9-D93F-3FC72A8A92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41799" y="3665075"/>
                      <a:ext cx="416964" cy="398589"/>
                    </a:xfrm>
                    <a:prstGeom prst="rightArrow">
                      <a:avLst>
                        <a:gd name="adj1" fmla="val 46446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92" name="箭號: 向右 91">
                      <a:extLst>
                        <a:ext uri="{FF2B5EF4-FFF2-40B4-BE49-F238E27FC236}">
                          <a16:creationId xmlns:a16="http://schemas.microsoft.com/office/drawing/2014/main" id="{F1356875-061C-36B9-820F-18D118CDF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89978" y="3665074"/>
                      <a:ext cx="416964" cy="398589"/>
                    </a:xfrm>
                    <a:prstGeom prst="rightArrow">
                      <a:avLst>
                        <a:gd name="adj1" fmla="val 46446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93" name="箭號: 向右 92">
                      <a:extLst>
                        <a:ext uri="{FF2B5EF4-FFF2-40B4-BE49-F238E27FC236}">
                          <a16:creationId xmlns:a16="http://schemas.microsoft.com/office/drawing/2014/main" id="{D411797D-F206-33F0-FE05-3F8DB6A24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22611" y="3665075"/>
                      <a:ext cx="416964" cy="398589"/>
                    </a:xfrm>
                    <a:prstGeom prst="rightArrow">
                      <a:avLst>
                        <a:gd name="adj1" fmla="val 46446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</p:grpSp>
              <p:sp>
                <p:nvSpPr>
                  <p:cNvPr id="85" name="矩形 84">
                    <a:extLst>
                      <a:ext uri="{FF2B5EF4-FFF2-40B4-BE49-F238E27FC236}">
                        <a16:creationId xmlns:a16="http://schemas.microsoft.com/office/drawing/2014/main" id="{6E50C37D-9746-FFBC-7BDA-73152A999B2A}"/>
                      </a:ext>
                    </a:extLst>
                  </p:cNvPr>
                  <p:cNvSpPr/>
                  <p:nvPr/>
                </p:nvSpPr>
                <p:spPr>
                  <a:xfrm>
                    <a:off x="1426863" y="2134868"/>
                    <a:ext cx="1433875" cy="449306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86" name="矩形 85">
                    <a:extLst>
                      <a:ext uri="{FF2B5EF4-FFF2-40B4-BE49-F238E27FC236}">
                        <a16:creationId xmlns:a16="http://schemas.microsoft.com/office/drawing/2014/main" id="{DA170DB1-296D-13FF-DCE5-AAC68F4A08C7}"/>
                      </a:ext>
                    </a:extLst>
                  </p:cNvPr>
                  <p:cNvSpPr/>
                  <p:nvPr/>
                </p:nvSpPr>
                <p:spPr>
                  <a:xfrm>
                    <a:off x="4265080" y="2747114"/>
                    <a:ext cx="1353841" cy="194869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pic>
              <p:nvPicPr>
                <p:cNvPr id="19" name="圖片 18">
                  <a:extLst>
                    <a:ext uri="{FF2B5EF4-FFF2-40B4-BE49-F238E27FC236}">
                      <a16:creationId xmlns:a16="http://schemas.microsoft.com/office/drawing/2014/main" id="{8512A71B-7AA9-0F9F-9016-51C675AA8B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59530" y="2164946"/>
                  <a:ext cx="1057423" cy="170929"/>
                </a:xfrm>
                <a:prstGeom prst="rect">
                  <a:avLst/>
                </a:prstGeom>
              </p:spPr>
            </p:pic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BDB761F9-6265-3D3B-D3D5-E110B0C48B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29706" y="2100951"/>
                  <a:ext cx="1485910" cy="304187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5C2071CB-EC3E-386B-0E80-F5971C1C01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88011" y="2100951"/>
                  <a:ext cx="1485910" cy="304187"/>
                </a:xfrm>
                <a:prstGeom prst="rect">
                  <a:avLst/>
                </a:prstGeom>
              </p:spPr>
            </p:pic>
          </p:grp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B613259-A9DB-5413-226F-C658183E46F5}"/>
                  </a:ext>
                </a:extLst>
              </p:cNvPr>
              <p:cNvSpPr txBox="1"/>
              <p:nvPr/>
            </p:nvSpPr>
            <p:spPr>
              <a:xfrm>
                <a:off x="1064170" y="2106996"/>
                <a:ext cx="45822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9:57</a:t>
                </a:r>
                <a:endParaRPr lang="zh-TW" altLang="en-US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03E14B94-3B74-6222-92F0-6885EB8F0EE7}"/>
                  </a:ext>
                </a:extLst>
              </p:cNvPr>
              <p:cNvSpPr txBox="1"/>
              <p:nvPr/>
            </p:nvSpPr>
            <p:spPr>
              <a:xfrm>
                <a:off x="3839497" y="2116108"/>
                <a:ext cx="45822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9:57</a:t>
                </a:r>
                <a:endParaRPr lang="zh-TW" altLang="en-US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CF09BBF-E101-681C-FED6-2EE5C866CC33}"/>
                  </a:ext>
                </a:extLst>
              </p:cNvPr>
              <p:cNvSpPr txBox="1"/>
              <p:nvPr/>
            </p:nvSpPr>
            <p:spPr>
              <a:xfrm>
                <a:off x="6651469" y="2109504"/>
                <a:ext cx="45822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9:57</a:t>
                </a:r>
                <a:endParaRPr lang="zh-TW" altLang="en-US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58CC151C-9683-9952-F204-751E0F97F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24966" y="2135543"/>
                <a:ext cx="1143160" cy="156627"/>
              </a:xfrm>
              <a:prstGeom prst="rect">
                <a:avLst/>
              </a:prstGeom>
            </p:spPr>
          </p:pic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BF56A57-B4ED-E951-4B0B-AFCC60FA992B}"/>
                  </a:ext>
                </a:extLst>
              </p:cNvPr>
              <p:cNvSpPr txBox="1"/>
              <p:nvPr/>
            </p:nvSpPr>
            <p:spPr>
              <a:xfrm>
                <a:off x="9424739" y="2092115"/>
                <a:ext cx="45822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9:57</a:t>
                </a:r>
                <a:endParaRPr lang="zh-TW" altLang="en-US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5028A5B-BE3B-3FB5-4626-9EB1D8F2A49C}"/>
                </a:ext>
              </a:extLst>
            </p:cNvPr>
            <p:cNvSpPr/>
            <p:nvPr/>
          </p:nvSpPr>
          <p:spPr>
            <a:xfrm>
              <a:off x="4681580" y="3092792"/>
              <a:ext cx="630649" cy="45719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B6B6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4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559E5-09D1-AA5A-B9CE-CE49B7D2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15AB38B-2AC3-53DD-6489-706DF1D275FF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3BEE913-0A0A-83B7-AA43-76C486736AB8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76F6F94-5111-B81F-7598-77D4B46D519F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7D05B7-47B0-E878-B4D3-EFF95E6DEFEC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89A6507-E68D-0028-47A7-DD9FAE183DCB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A4188C5-4040-866C-1D2E-56DB3CFA5C60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6B9621-4281-A759-4C62-FD7ED23FFCCE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62CC2D2-094D-EB8E-1EDD-B1FFAA6B64FF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3CC9122-9ABE-13D0-3BDE-F5615FAF43E0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C80D92D-C9D2-78AB-042C-C97873BE34BB}"/>
              </a:ext>
            </a:extLst>
          </p:cNvPr>
          <p:cNvSpPr txBox="1"/>
          <p:nvPr/>
        </p:nvSpPr>
        <p:spPr>
          <a:xfrm>
            <a:off x="452283" y="1105032"/>
            <a:ext cx="14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新增排程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9CA1C5-0223-6386-0764-AA2DD414CEEC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FD96119C-18EB-BFA7-1BBA-A88DD253B077}"/>
              </a:ext>
            </a:extLst>
          </p:cNvPr>
          <p:cNvGrpSpPr/>
          <p:nvPr/>
        </p:nvGrpSpPr>
        <p:grpSpPr>
          <a:xfrm>
            <a:off x="890366" y="1400686"/>
            <a:ext cx="10775377" cy="5024491"/>
            <a:chOff x="1067303" y="1443121"/>
            <a:chExt cx="10512835" cy="4922082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DBA9A601-7703-834C-3F29-6A7F95539496}"/>
                </a:ext>
              </a:extLst>
            </p:cNvPr>
            <p:cNvGrpSpPr/>
            <p:nvPr/>
          </p:nvGrpSpPr>
          <p:grpSpPr>
            <a:xfrm>
              <a:off x="1067303" y="1443121"/>
              <a:ext cx="10512835" cy="4922082"/>
              <a:chOff x="1067303" y="1443121"/>
              <a:chExt cx="10512835" cy="4922082"/>
            </a:xfrm>
          </p:grpSpPr>
          <p:grpSp>
            <p:nvGrpSpPr>
              <p:cNvPr id="56" name="群組 55">
                <a:extLst>
                  <a:ext uri="{FF2B5EF4-FFF2-40B4-BE49-F238E27FC236}">
                    <a16:creationId xmlns:a16="http://schemas.microsoft.com/office/drawing/2014/main" id="{3C55851B-80EE-69C1-3D27-20099A213176}"/>
                  </a:ext>
                </a:extLst>
              </p:cNvPr>
              <p:cNvGrpSpPr/>
              <p:nvPr/>
            </p:nvGrpSpPr>
            <p:grpSpPr>
              <a:xfrm>
                <a:off x="1067303" y="1443121"/>
                <a:ext cx="10512835" cy="4922082"/>
                <a:chOff x="1067303" y="1443121"/>
                <a:chExt cx="10512835" cy="4922082"/>
              </a:xfrm>
            </p:grpSpPr>
            <p:grpSp>
              <p:nvGrpSpPr>
                <p:cNvPr id="60" name="群組 59">
                  <a:extLst>
                    <a:ext uri="{FF2B5EF4-FFF2-40B4-BE49-F238E27FC236}">
                      <a16:creationId xmlns:a16="http://schemas.microsoft.com/office/drawing/2014/main" id="{5AFD1DD3-0D55-E297-F02F-27E56B33310D}"/>
                    </a:ext>
                  </a:extLst>
                </p:cNvPr>
                <p:cNvGrpSpPr/>
                <p:nvPr/>
              </p:nvGrpSpPr>
              <p:grpSpPr>
                <a:xfrm>
                  <a:off x="1067303" y="1443121"/>
                  <a:ext cx="10512835" cy="4922082"/>
                  <a:chOff x="1067303" y="1443121"/>
                  <a:chExt cx="10512835" cy="4922082"/>
                </a:xfrm>
              </p:grpSpPr>
              <p:grpSp>
                <p:nvGrpSpPr>
                  <p:cNvPr id="62" name="群組 61">
                    <a:extLst>
                      <a:ext uri="{FF2B5EF4-FFF2-40B4-BE49-F238E27FC236}">
                        <a16:creationId xmlns:a16="http://schemas.microsoft.com/office/drawing/2014/main" id="{FCB68762-04DA-04A9-242C-07412BF5A67B}"/>
                      </a:ext>
                    </a:extLst>
                  </p:cNvPr>
                  <p:cNvGrpSpPr/>
                  <p:nvPr/>
                </p:nvGrpSpPr>
                <p:grpSpPr>
                  <a:xfrm>
                    <a:off x="1067303" y="1475131"/>
                    <a:ext cx="10512835" cy="4890072"/>
                    <a:chOff x="963548" y="1206460"/>
                    <a:chExt cx="10858440" cy="5050831"/>
                  </a:xfrm>
                </p:grpSpPr>
                <p:grpSp>
                  <p:nvGrpSpPr>
                    <p:cNvPr id="66" name="群組 65">
                      <a:extLst>
                        <a:ext uri="{FF2B5EF4-FFF2-40B4-BE49-F238E27FC236}">
                          <a16:creationId xmlns:a16="http://schemas.microsoft.com/office/drawing/2014/main" id="{5566A8AF-A732-B7F7-8FA5-A1EB3D4C28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63548" y="1206460"/>
                      <a:ext cx="10858440" cy="5050831"/>
                      <a:chOff x="963548" y="1206460"/>
                      <a:chExt cx="10858440" cy="5050831"/>
                    </a:xfrm>
                  </p:grpSpPr>
                  <p:grpSp>
                    <p:nvGrpSpPr>
                      <p:cNvPr id="57" name="群組 56">
                        <a:extLst>
                          <a:ext uri="{FF2B5EF4-FFF2-40B4-BE49-F238E27FC236}">
                            <a16:creationId xmlns:a16="http://schemas.microsoft.com/office/drawing/2014/main" id="{BE42181E-4E00-935D-7A18-2A57343BEE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63548" y="1206460"/>
                        <a:ext cx="10858440" cy="5050831"/>
                        <a:chOff x="665413" y="1126077"/>
                        <a:chExt cx="10858440" cy="5050831"/>
                      </a:xfrm>
                    </p:grpSpPr>
                    <p:grpSp>
                      <p:nvGrpSpPr>
                        <p:cNvPr id="73" name="群組 72">
                          <a:extLst>
                            <a:ext uri="{FF2B5EF4-FFF2-40B4-BE49-F238E27FC236}">
                              <a16:creationId xmlns:a16="http://schemas.microsoft.com/office/drawing/2014/main" id="{A3537BAE-F062-1B13-8A4D-066F4AD2D15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65413" y="1126077"/>
                          <a:ext cx="10858440" cy="5050831"/>
                          <a:chOff x="665413" y="1126077"/>
                          <a:chExt cx="10858440" cy="5050831"/>
                        </a:xfrm>
                      </p:grpSpPr>
                      <p:pic>
                        <p:nvPicPr>
                          <p:cNvPr id="75" name="圖片 74" descr="一張含有 電子產品, 文字, 行動電話, 行動裝置 的圖片&#10;&#10;自動產生的描述">
                            <a:extLst>
                              <a:ext uri="{FF2B5EF4-FFF2-40B4-BE49-F238E27FC236}">
                                <a16:creationId xmlns:a16="http://schemas.microsoft.com/office/drawing/2014/main" id="{2B0D7918-AFF4-C195-07E7-7558BD80B82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5462" t="10914" r="35323" b="11887"/>
                          <a:stretch/>
                        </p:blipFill>
                        <p:spPr>
                          <a:xfrm>
                            <a:off x="9143956" y="1126077"/>
                            <a:ext cx="2379897" cy="5030953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76" name="圖片 75" descr="一張含有 電子產品, 文字, 行動電話, 小工具 的圖片&#10;&#10;自動產生的描述">
                            <a:extLst>
                              <a:ext uri="{FF2B5EF4-FFF2-40B4-BE49-F238E27FC236}">
                                <a16:creationId xmlns:a16="http://schemas.microsoft.com/office/drawing/2014/main" id="{A9236C10-8C08-DA0E-F876-A8E30E92E11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4933" t="11656" r="35324" b="12106"/>
                          <a:stretch/>
                        </p:blipFill>
                        <p:spPr>
                          <a:xfrm>
                            <a:off x="3489023" y="1157376"/>
                            <a:ext cx="2422966" cy="4968354"/>
                          </a:xfrm>
                          <a:prstGeom prst="rect">
                            <a:avLst/>
                          </a:prstGeom>
                        </p:spPr>
                      </p:pic>
                      <p:pic>
                        <p:nvPicPr>
                          <p:cNvPr id="77" name="圖片 76" descr="一張含有 電子產品, 行動電話, 螢幕擷取畫面, 文字 的圖片&#10;&#10;自動產生的描述">
                            <a:extLst>
                              <a:ext uri="{FF2B5EF4-FFF2-40B4-BE49-F238E27FC236}">
                                <a16:creationId xmlns:a16="http://schemas.microsoft.com/office/drawing/2014/main" id="{2C6D927C-9932-FBE3-B6A2-2097AD8273A2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5260" t="11420" r="35238" b="11884"/>
                          <a:stretch/>
                        </p:blipFill>
                        <p:spPr>
                          <a:xfrm>
                            <a:off x="665413" y="1145955"/>
                            <a:ext cx="2419110" cy="5030953"/>
                          </a:xfrm>
                          <a:prstGeom prst="rect">
                            <a:avLst/>
                          </a:prstGeom>
                        </p:spPr>
                      </p:pic>
                      <p:sp>
                        <p:nvSpPr>
                          <p:cNvPr id="78" name="矩形 77">
                            <a:extLst>
                              <a:ext uri="{FF2B5EF4-FFF2-40B4-BE49-F238E27FC236}">
                                <a16:creationId xmlns:a16="http://schemas.microsoft.com/office/drawing/2014/main" id="{4527397E-11DC-7D37-7D03-D67E32D38D9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882090" y="4338064"/>
                            <a:ext cx="1112982" cy="62132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15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TW" altLang="en-US"/>
                          </a:p>
                        </p:txBody>
                      </p:sp>
                    </p:grpSp>
                    <p:sp>
                      <p:nvSpPr>
                        <p:cNvPr id="74" name="矩形 73">
                          <a:extLst>
                            <a:ext uri="{FF2B5EF4-FFF2-40B4-BE49-F238E27FC236}">
                              <a16:creationId xmlns:a16="http://schemas.microsoft.com/office/drawing/2014/main" id="{C79B47C1-0607-E3C7-088B-70F91C554DB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00455" y="4731951"/>
                          <a:ext cx="1841279" cy="548560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/>
                        </a:p>
                      </p:txBody>
                    </p:sp>
                  </p:grpSp>
                  <p:sp>
                    <p:nvSpPr>
                      <p:cNvPr id="72" name="箭號: 向右 71">
                        <a:extLst>
                          <a:ext uri="{FF2B5EF4-FFF2-40B4-BE49-F238E27FC236}">
                            <a16:creationId xmlns:a16="http://schemas.microsoft.com/office/drawing/2014/main" id="{1954EEAA-880F-79B5-53D3-F8744C591A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36439" y="3522641"/>
                        <a:ext cx="345089" cy="398589"/>
                      </a:xfrm>
                      <a:prstGeom prst="rightArrow">
                        <a:avLst>
                          <a:gd name="adj1" fmla="val 46446"/>
                          <a:gd name="adj2" fmla="val 50000"/>
                        </a:avLst>
                      </a:prstGeom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dirty="0"/>
                      </a:p>
                    </p:txBody>
                  </p:sp>
                </p:grpSp>
                <p:sp>
                  <p:nvSpPr>
                    <p:cNvPr id="54" name="箭號: 向右 53">
                      <a:extLst>
                        <a:ext uri="{FF2B5EF4-FFF2-40B4-BE49-F238E27FC236}">
                          <a16:creationId xmlns:a16="http://schemas.microsoft.com/office/drawing/2014/main" id="{60A3358A-8CA6-DB33-E029-B0B175098F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232" y="3522641"/>
                      <a:ext cx="345089" cy="398589"/>
                    </a:xfrm>
                    <a:prstGeom prst="rightArrow">
                      <a:avLst>
                        <a:gd name="adj1" fmla="val 46446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55" name="箭號: 向右 54">
                      <a:extLst>
                        <a:ext uri="{FF2B5EF4-FFF2-40B4-BE49-F238E27FC236}">
                          <a16:creationId xmlns:a16="http://schemas.microsoft.com/office/drawing/2014/main" id="{563B0303-D631-9553-D03F-731A8BA11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50052" y="3542519"/>
                      <a:ext cx="345089" cy="398589"/>
                    </a:xfrm>
                    <a:prstGeom prst="rightArrow">
                      <a:avLst>
                        <a:gd name="adj1" fmla="val 46446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</p:grpSp>
              <p:pic>
                <p:nvPicPr>
                  <p:cNvPr id="63" name="圖片 62">
                    <a:extLst>
                      <a:ext uri="{FF2B5EF4-FFF2-40B4-BE49-F238E27FC236}">
                        <a16:creationId xmlns:a16="http://schemas.microsoft.com/office/drawing/2014/main" id="{20CFB56F-64A3-62EC-8EBD-2578924228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9520278" y="3426538"/>
                    <a:ext cx="1808181" cy="1694602"/>
                  </a:xfrm>
                  <a:prstGeom prst="rect">
                    <a:avLst/>
                  </a:prstGeom>
                </p:spPr>
              </p:pic>
              <p:pic>
                <p:nvPicPr>
                  <p:cNvPr id="64" name="圖片 63" descr="一張含有 電子產品, 文字, 螢幕擷取畫面, 行動電話 的圖片&#10;&#10;自動產生的描述">
                    <a:extLst>
                      <a:ext uri="{FF2B5EF4-FFF2-40B4-BE49-F238E27FC236}">
                        <a16:creationId xmlns:a16="http://schemas.microsoft.com/office/drawing/2014/main" id="{39AB13F6-724D-CC56-FC17-2674704009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5114" t="11015" r="34284" b="11401"/>
                  <a:stretch/>
                </p:blipFill>
                <p:spPr>
                  <a:xfrm>
                    <a:off x="6515504" y="1443121"/>
                    <a:ext cx="2426791" cy="4922082"/>
                  </a:xfrm>
                  <a:prstGeom prst="rect">
                    <a:avLst/>
                  </a:prstGeom>
                </p:spPr>
              </p:pic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BF53ECB2-2466-BE25-5408-4D6FB3299C3F}"/>
                      </a:ext>
                    </a:extLst>
                  </p:cNvPr>
                  <p:cNvSpPr/>
                  <p:nvPr/>
                </p:nvSpPr>
                <p:spPr>
                  <a:xfrm>
                    <a:off x="6814596" y="5643541"/>
                    <a:ext cx="1763428" cy="267630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pic>
              <p:nvPicPr>
                <p:cNvPr id="61" name="圖片 60">
                  <a:extLst>
                    <a:ext uri="{FF2B5EF4-FFF2-40B4-BE49-F238E27FC236}">
                      <a16:creationId xmlns:a16="http://schemas.microsoft.com/office/drawing/2014/main" id="{6B95D1F4-2104-4DB3-399D-10CF06E130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871252" y="3069212"/>
                  <a:ext cx="419332" cy="140142"/>
                </a:xfrm>
                <a:prstGeom prst="rect">
                  <a:avLst/>
                </a:prstGeom>
              </p:spPr>
            </p:pic>
          </p:grpSp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78C59A3E-1931-BD16-D282-3CF994332F6C}"/>
                  </a:ext>
                </a:extLst>
              </p:cNvPr>
              <p:cNvSpPr txBox="1"/>
              <p:nvPr/>
            </p:nvSpPr>
            <p:spPr>
              <a:xfrm>
                <a:off x="6782749" y="3042991"/>
                <a:ext cx="86391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800" b="1" dirty="0">
                    <a:solidFill>
                      <a:srgbClr val="525252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測試</a:t>
                </a:r>
                <a:endParaRPr lang="zh-TW" altLang="en-US" sz="800" b="1" dirty="0">
                  <a:solidFill>
                    <a:srgbClr val="525252"/>
                  </a:solidFill>
                </a:endParaRPr>
              </a:p>
            </p:txBody>
          </p:sp>
        </p:grp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7669360B-DFF0-D818-28A0-A175769B1649}"/>
                </a:ext>
              </a:extLst>
            </p:cNvPr>
            <p:cNvGrpSpPr/>
            <p:nvPr/>
          </p:nvGrpSpPr>
          <p:grpSpPr>
            <a:xfrm>
              <a:off x="4016179" y="1619093"/>
              <a:ext cx="750667" cy="152434"/>
              <a:chOff x="4000504" y="1619093"/>
              <a:chExt cx="750667" cy="152434"/>
            </a:xfrm>
          </p:grpSpPr>
          <p:pic>
            <p:nvPicPr>
              <p:cNvPr id="49" name="圖片 48">
                <a:extLst>
                  <a:ext uri="{FF2B5EF4-FFF2-40B4-BE49-F238E27FC236}">
                    <a16:creationId xmlns:a16="http://schemas.microsoft.com/office/drawing/2014/main" id="{C6F9010E-A51C-5879-1EB1-9AE1BAC46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575" t="15459" r="22452"/>
              <a:stretch/>
            </p:blipFill>
            <p:spPr>
              <a:xfrm>
                <a:off x="4000504" y="1619093"/>
                <a:ext cx="238778" cy="152433"/>
              </a:xfrm>
              <a:prstGeom prst="rect">
                <a:avLst/>
              </a:prstGeom>
            </p:spPr>
          </p:pic>
          <p:pic>
            <p:nvPicPr>
              <p:cNvPr id="53" name="圖片 52">
                <a:extLst>
                  <a:ext uri="{FF2B5EF4-FFF2-40B4-BE49-F238E27FC236}">
                    <a16:creationId xmlns:a16="http://schemas.microsoft.com/office/drawing/2014/main" id="{DC545981-4445-834F-E3F8-C5F096346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6276" y="1630521"/>
                <a:ext cx="504895" cy="141006"/>
              </a:xfrm>
              <a:prstGeom prst="rect">
                <a:avLst/>
              </a:prstGeom>
            </p:spPr>
          </p:pic>
        </p:grp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21719881-6189-D990-951A-DDBCD07DF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63895" y="1605074"/>
              <a:ext cx="504895" cy="141006"/>
            </a:xfrm>
            <a:prstGeom prst="rect">
              <a:avLst/>
            </a:prstGeom>
          </p:spPr>
        </p:pic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36AEDA9-F618-B3A9-E4F1-8A3BD45ED443}"/>
                </a:ext>
              </a:extLst>
            </p:cNvPr>
            <p:cNvGrpSpPr/>
            <p:nvPr/>
          </p:nvGrpSpPr>
          <p:grpSpPr>
            <a:xfrm>
              <a:off x="9487106" y="1635232"/>
              <a:ext cx="750177" cy="152434"/>
              <a:chOff x="4000994" y="1619093"/>
              <a:chExt cx="750177" cy="152434"/>
            </a:xfrm>
          </p:grpSpPr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0B9DF688-8E43-7153-676C-2D9740588E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575" t="15459" r="22452"/>
              <a:stretch/>
            </p:blipFill>
            <p:spPr>
              <a:xfrm>
                <a:off x="4000994" y="1619093"/>
                <a:ext cx="238778" cy="152433"/>
              </a:xfrm>
              <a:prstGeom prst="rect">
                <a:avLst/>
              </a:prstGeom>
            </p:spPr>
          </p:pic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6DAE77C4-7F29-2742-556E-B93B6D55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6276" y="1630521"/>
                <a:ext cx="504895" cy="141006"/>
              </a:xfrm>
              <a:prstGeom prst="rect">
                <a:avLst/>
              </a:prstGeom>
            </p:spPr>
          </p:pic>
        </p:grp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24B510A2-DD6D-0284-0C3C-44E0649543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8575" t="15459" r="22452"/>
          <a:stretch/>
        </p:blipFill>
        <p:spPr>
          <a:xfrm>
            <a:off x="6680643" y="1560176"/>
            <a:ext cx="244741" cy="155605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97A8B34-E895-4CC6-11E4-12A487EF6393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排程及通知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1F4E7D6-E0E3-9D9A-03E1-5F86F0DF124B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053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559E5-09D1-AA5A-B9CE-CE49B7D2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15AB38B-2AC3-53DD-6489-706DF1D275FF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3BEE913-0A0A-83B7-AA43-76C486736AB8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76F6F94-5111-B81F-7598-77D4B46D519F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7D05B7-47B0-E878-B4D3-EFF95E6DEFEC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89A6507-E68D-0028-47A7-DD9FAE183DCB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A4188C5-4040-866C-1D2E-56DB3CFA5C60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6B9621-4281-A759-4C62-FD7ED23FFCCE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62CC2D2-094D-EB8E-1EDD-B1FFAA6B64FF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3CC9122-9ABE-13D0-3BDE-F5615FAF43E0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B0F7BA99-711C-F2D2-7B4E-AD71EFAE961A}"/>
              </a:ext>
            </a:extLst>
          </p:cNvPr>
          <p:cNvSpPr txBox="1"/>
          <p:nvPr/>
        </p:nvSpPr>
        <p:spPr>
          <a:xfrm>
            <a:off x="325600" y="1104555"/>
            <a:ext cx="211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16000">
              <a:buSzPct val="75000"/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編輯排程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C05065-F616-544E-CDB9-8549BDA16559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5C73B48-8ACA-D4B9-B080-6CD79391E2FE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排程及通知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4660F44-3240-4A4A-118E-C937FFE11159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A8696DDE-78EA-00AA-2371-8210A1A60C82}"/>
              </a:ext>
            </a:extLst>
          </p:cNvPr>
          <p:cNvGrpSpPr/>
          <p:nvPr/>
        </p:nvGrpSpPr>
        <p:grpSpPr>
          <a:xfrm>
            <a:off x="2097487" y="1346070"/>
            <a:ext cx="8337923" cy="5203799"/>
            <a:chOff x="2097487" y="1346070"/>
            <a:chExt cx="8337923" cy="5203799"/>
          </a:xfrm>
        </p:grpSpPr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4170DB08-3DC9-6DB0-8E39-1579234CAC95}"/>
                </a:ext>
              </a:extLst>
            </p:cNvPr>
            <p:cNvGrpSpPr/>
            <p:nvPr/>
          </p:nvGrpSpPr>
          <p:grpSpPr>
            <a:xfrm>
              <a:off x="2097487" y="1346070"/>
              <a:ext cx="8337923" cy="5203799"/>
              <a:chOff x="2097487" y="1346070"/>
              <a:chExt cx="8337923" cy="5203799"/>
            </a:xfrm>
          </p:grpSpPr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B3D51EC1-6C35-AFC2-55F3-02FE991DD24D}"/>
                  </a:ext>
                </a:extLst>
              </p:cNvPr>
              <p:cNvGrpSpPr/>
              <p:nvPr/>
            </p:nvGrpSpPr>
            <p:grpSpPr>
              <a:xfrm>
                <a:off x="2097487" y="1346070"/>
                <a:ext cx="8337923" cy="5203799"/>
                <a:chOff x="2097487" y="1346070"/>
                <a:chExt cx="8337923" cy="5203799"/>
              </a:xfrm>
            </p:grpSpPr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3BDC33BD-054A-B164-1D96-7AC889AA2240}"/>
                    </a:ext>
                  </a:extLst>
                </p:cNvPr>
                <p:cNvGrpSpPr/>
                <p:nvPr/>
              </p:nvGrpSpPr>
              <p:grpSpPr>
                <a:xfrm>
                  <a:off x="2097487" y="1346070"/>
                  <a:ext cx="8337923" cy="5203799"/>
                  <a:chOff x="2134606" y="1239078"/>
                  <a:chExt cx="8075496" cy="5126125"/>
                </a:xfrm>
              </p:grpSpPr>
              <p:grpSp>
                <p:nvGrpSpPr>
                  <p:cNvPr id="31" name="群組 30">
                    <a:extLst>
                      <a:ext uri="{FF2B5EF4-FFF2-40B4-BE49-F238E27FC236}">
                        <a16:creationId xmlns:a16="http://schemas.microsoft.com/office/drawing/2014/main" id="{E386CAB9-8442-F357-4219-DBAD99A4D0E4}"/>
                      </a:ext>
                    </a:extLst>
                  </p:cNvPr>
                  <p:cNvGrpSpPr/>
                  <p:nvPr/>
                </p:nvGrpSpPr>
                <p:grpSpPr>
                  <a:xfrm>
                    <a:off x="2134606" y="1239078"/>
                    <a:ext cx="8075496" cy="5126125"/>
                    <a:chOff x="2126287" y="1248257"/>
                    <a:chExt cx="8075496" cy="5126125"/>
                  </a:xfrm>
                </p:grpSpPr>
                <p:grpSp>
                  <p:nvGrpSpPr>
                    <p:cNvPr id="41" name="群組 40">
                      <a:extLst>
                        <a:ext uri="{FF2B5EF4-FFF2-40B4-BE49-F238E27FC236}">
                          <a16:creationId xmlns:a16="http://schemas.microsoft.com/office/drawing/2014/main" id="{A62468B9-181C-A08E-9F3D-EB205B0076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126287" y="1248257"/>
                      <a:ext cx="8075496" cy="5126125"/>
                      <a:chOff x="2126287" y="1248257"/>
                      <a:chExt cx="8075496" cy="5126125"/>
                    </a:xfrm>
                  </p:grpSpPr>
                  <p:grpSp>
                    <p:nvGrpSpPr>
                      <p:cNvPr id="46" name="群組 45">
                        <a:extLst>
                          <a:ext uri="{FF2B5EF4-FFF2-40B4-BE49-F238E27FC236}">
                            <a16:creationId xmlns:a16="http://schemas.microsoft.com/office/drawing/2014/main" id="{99087050-6E7C-4F4B-82E2-01D04568412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26287" y="1248257"/>
                        <a:ext cx="8075496" cy="5126125"/>
                        <a:chOff x="2114877" y="1323921"/>
                        <a:chExt cx="7819878" cy="4963865"/>
                      </a:xfrm>
                    </p:grpSpPr>
                    <p:pic>
                      <p:nvPicPr>
                        <p:cNvPr id="49" name="圖片 48" descr="一張含有 文字, 螢幕擷取畫面, 多媒體, 通訊設備 的圖片&#10;&#10;自動產生的描述">
                          <a:extLst>
                            <a:ext uri="{FF2B5EF4-FFF2-40B4-BE49-F238E27FC236}">
                              <a16:creationId xmlns:a16="http://schemas.microsoft.com/office/drawing/2014/main" id="{E1D526E6-8C11-FC63-812E-4A5C8950531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798" t="4665" r="12523" b="5772"/>
                        <a:stretch/>
                      </p:blipFill>
                      <p:spPr>
                        <a:xfrm>
                          <a:off x="2114877" y="1342995"/>
                          <a:ext cx="2303168" cy="4925717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圖片 49" descr="一張含有 文字, 行動電話, 螢幕擷取畫面, 小工具 的圖片&#10;&#10;自動產生的描述">
                          <a:extLst>
                            <a:ext uri="{FF2B5EF4-FFF2-40B4-BE49-F238E27FC236}">
                              <a16:creationId xmlns:a16="http://schemas.microsoft.com/office/drawing/2014/main" id="{7C11A61E-DAD7-C07B-3EDC-F8D68C26959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5324" t="11014" r="35506" b="11498"/>
                        <a:stretch/>
                      </p:blipFill>
                      <p:spPr>
                        <a:xfrm>
                          <a:off x="7631587" y="1342995"/>
                          <a:ext cx="2303168" cy="4944791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圖片 50" descr="一張含有 文字, 行動電話, 螢幕擷取畫面, 行動裝置 的圖片&#10;&#10;自動產生的描述">
                          <a:extLst>
                            <a:ext uri="{FF2B5EF4-FFF2-40B4-BE49-F238E27FC236}">
                              <a16:creationId xmlns:a16="http://schemas.microsoft.com/office/drawing/2014/main" id="{24228903-C6F3-97DC-DA2E-FF3E65A025B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5548" t="10679" r="35282" b="11834"/>
                        <a:stretch/>
                      </p:blipFill>
                      <p:spPr>
                        <a:xfrm>
                          <a:off x="4896423" y="1323921"/>
                          <a:ext cx="2303168" cy="494479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52" name="箭號: 向右 51">
                          <a:extLst>
                            <a:ext uri="{FF2B5EF4-FFF2-40B4-BE49-F238E27FC236}">
                              <a16:creationId xmlns:a16="http://schemas.microsoft.com/office/drawing/2014/main" id="{CA9CE1D3-11F8-556E-26E7-07913FD3D9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4462116" y="3669981"/>
                          <a:ext cx="421249" cy="398589"/>
                        </a:xfrm>
                        <a:prstGeom prst="rightArrow">
                          <a:avLst>
                            <a:gd name="adj1" fmla="val 46446"/>
                            <a:gd name="adj2" fmla="val 50000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 dirty="0"/>
                        </a:p>
                      </p:txBody>
                    </p:sp>
                    <p:sp>
                      <p:nvSpPr>
                        <p:cNvPr id="53" name="箭號: 向右 52">
                          <a:extLst>
                            <a:ext uri="{FF2B5EF4-FFF2-40B4-BE49-F238E27FC236}">
                              <a16:creationId xmlns:a16="http://schemas.microsoft.com/office/drawing/2014/main" id="{74ABFEAB-8F5C-4275-7156-70064B34A34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19197" y="3669980"/>
                          <a:ext cx="421249" cy="398589"/>
                        </a:xfrm>
                        <a:prstGeom prst="rightArrow">
                          <a:avLst>
                            <a:gd name="adj1" fmla="val 46446"/>
                            <a:gd name="adj2" fmla="val 50000"/>
                          </a:avLst>
                        </a:prstGeom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 dirty="0"/>
                        </a:p>
                      </p:txBody>
                    </p:sp>
                  </p:grpSp>
                  <p:pic>
                    <p:nvPicPr>
                      <p:cNvPr id="47" name="圖片 46">
                        <a:extLst>
                          <a:ext uri="{FF2B5EF4-FFF2-40B4-BE49-F238E27FC236}">
                            <a16:creationId xmlns:a16="http://schemas.microsoft.com/office/drawing/2014/main" id="{3F53B811-2A11-F0CA-C151-B5A02F96D74F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95466" y="4429919"/>
                        <a:ext cx="244272" cy="198059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48" name="文字方塊 47">
                        <a:extLst>
                          <a:ext uri="{FF2B5EF4-FFF2-40B4-BE49-F238E27FC236}">
                            <a16:creationId xmlns:a16="http://schemas.microsoft.com/office/drawing/2014/main" id="{74A6CF46-DBAD-A07E-526F-AC0C36EF050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04232" y="4436545"/>
                        <a:ext cx="863919" cy="20774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r>
                          <a:rPr lang="zh-TW" altLang="en-US" sz="750" b="1" dirty="0">
                            <a:solidFill>
                              <a:srgbClr val="767676"/>
                            </a:solidFill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  <a:cs typeface="Arial" panose="020B0604020202020204" pitchFamily="34" charset="0"/>
                          </a:rPr>
                          <a:t>測試</a:t>
                        </a:r>
                        <a:endParaRPr lang="zh-TW" altLang="en-US" sz="750" b="1" dirty="0">
                          <a:solidFill>
                            <a:srgbClr val="767676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42" name="矩形 41">
                      <a:extLst>
                        <a:ext uri="{FF2B5EF4-FFF2-40B4-BE49-F238E27FC236}">
                          <a16:creationId xmlns:a16="http://schemas.microsoft.com/office/drawing/2014/main" id="{B2BDC497-4405-9715-C3CB-32BD8FE16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32991" y="5106703"/>
                      <a:ext cx="1106472" cy="646742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45" name="矩形 44">
                      <a:extLst>
                        <a:ext uri="{FF2B5EF4-FFF2-40B4-BE49-F238E27FC236}">
                          <a16:creationId xmlns:a16="http://schemas.microsoft.com/office/drawing/2014/main" id="{EA080EF7-8758-94F2-5123-CC76D7F038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32104" y="4429919"/>
                      <a:ext cx="412342" cy="198059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</p:grpSp>
              <p:grpSp>
                <p:nvGrpSpPr>
                  <p:cNvPr id="34" name="群組 33">
                    <a:extLst>
                      <a:ext uri="{FF2B5EF4-FFF2-40B4-BE49-F238E27FC236}">
                        <a16:creationId xmlns:a16="http://schemas.microsoft.com/office/drawing/2014/main" id="{4AEA556D-0490-38C9-11EE-7E70CEDDF316}"/>
                      </a:ext>
                    </a:extLst>
                  </p:cNvPr>
                  <p:cNvGrpSpPr/>
                  <p:nvPr/>
                </p:nvGrpSpPr>
                <p:grpSpPr>
                  <a:xfrm>
                    <a:off x="5197627" y="1428448"/>
                    <a:ext cx="746883" cy="152434"/>
                    <a:chOff x="4004288" y="1619093"/>
                    <a:chExt cx="746883" cy="152434"/>
                  </a:xfrm>
                </p:grpSpPr>
                <p:pic>
                  <p:nvPicPr>
                    <p:cNvPr id="39" name="圖片 38">
                      <a:extLst>
                        <a:ext uri="{FF2B5EF4-FFF2-40B4-BE49-F238E27FC236}">
                          <a16:creationId xmlns:a16="http://schemas.microsoft.com/office/drawing/2014/main" id="{FA4A31DD-4758-5C31-98EC-0220D538CA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8575" t="15459" r="22452"/>
                    <a:stretch/>
                  </p:blipFill>
                  <p:spPr>
                    <a:xfrm>
                      <a:off x="4004288" y="1619093"/>
                      <a:ext cx="238778" cy="15243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0" name="圖片 39">
                      <a:extLst>
                        <a:ext uri="{FF2B5EF4-FFF2-40B4-BE49-F238E27FC236}">
                          <a16:creationId xmlns:a16="http://schemas.microsoft.com/office/drawing/2014/main" id="{273BF72A-946D-9FB5-096B-4D443FFD5C9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246276" y="1630521"/>
                      <a:ext cx="504895" cy="141006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5" name="群組 34">
                    <a:extLst>
                      <a:ext uri="{FF2B5EF4-FFF2-40B4-BE49-F238E27FC236}">
                        <a16:creationId xmlns:a16="http://schemas.microsoft.com/office/drawing/2014/main" id="{BF58EE68-147C-1308-CDE8-1A33E6F03DA0}"/>
                      </a:ext>
                    </a:extLst>
                  </p:cNvPr>
                  <p:cNvGrpSpPr/>
                  <p:nvPr/>
                </p:nvGrpSpPr>
                <p:grpSpPr>
                  <a:xfrm>
                    <a:off x="8048399" y="1428447"/>
                    <a:ext cx="776316" cy="152434"/>
                    <a:chOff x="3974855" y="1619093"/>
                    <a:chExt cx="776316" cy="152434"/>
                  </a:xfrm>
                </p:grpSpPr>
                <p:pic>
                  <p:nvPicPr>
                    <p:cNvPr id="37" name="圖片 36">
                      <a:extLst>
                        <a:ext uri="{FF2B5EF4-FFF2-40B4-BE49-F238E27FC236}">
                          <a16:creationId xmlns:a16="http://schemas.microsoft.com/office/drawing/2014/main" id="{A05AFBB3-4C4C-48D9-0DC4-A185CE9A625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8"/>
                    <a:srcRect l="8575" t="15459" r="22452"/>
                    <a:stretch/>
                  </p:blipFill>
                  <p:spPr>
                    <a:xfrm>
                      <a:off x="3974855" y="1619093"/>
                      <a:ext cx="238778" cy="15243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8" name="圖片 37">
                      <a:extLst>
                        <a:ext uri="{FF2B5EF4-FFF2-40B4-BE49-F238E27FC236}">
                          <a16:creationId xmlns:a16="http://schemas.microsoft.com/office/drawing/2014/main" id="{D91B6896-E446-99AB-7641-2A72FBED7B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4246276" y="1630521"/>
                      <a:ext cx="504895" cy="141006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12" name="圖片 11">
                  <a:extLst>
                    <a:ext uri="{FF2B5EF4-FFF2-40B4-BE49-F238E27FC236}">
                      <a16:creationId xmlns:a16="http://schemas.microsoft.com/office/drawing/2014/main" id="{643F2939-50A4-C5AF-1055-201ECCA38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421911" y="1510584"/>
                  <a:ext cx="295316" cy="154744"/>
                </a:xfrm>
                <a:prstGeom prst="rect">
                  <a:avLst/>
                </a:prstGeom>
              </p:spPr>
            </p:pic>
          </p:grpSp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7E9603D9-A027-4637-9F68-8EA1302DD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00961" y="5360470"/>
                <a:ext cx="352474" cy="230781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6DA0A14D-ECC7-6773-413A-CCC4B6080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85204" y="5360470"/>
                <a:ext cx="265388" cy="151460"/>
              </a:xfrm>
              <a:prstGeom prst="rect">
                <a:avLst/>
              </a:prstGeom>
            </p:spPr>
          </p:pic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4035B03-4E66-C2B7-CA08-5A660B7B89E2}"/>
                </a:ext>
              </a:extLst>
            </p:cNvPr>
            <p:cNvSpPr txBox="1"/>
            <p:nvPr/>
          </p:nvSpPr>
          <p:spPr>
            <a:xfrm>
              <a:off x="5511199" y="5348196"/>
              <a:ext cx="68241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680" b="1" dirty="0">
                  <a:solidFill>
                    <a:srgbClr val="6C6C6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使用者</a:t>
              </a:r>
              <a:endParaRPr lang="zh-TW" altLang="en-US" sz="680" b="1" dirty="0">
                <a:solidFill>
                  <a:srgbClr val="6C6C6C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A3137BDE-9F72-3078-16C6-C195761E94D4}"/>
                </a:ext>
              </a:extLst>
            </p:cNvPr>
            <p:cNvSpPr txBox="1"/>
            <p:nvPr/>
          </p:nvSpPr>
          <p:spPr>
            <a:xfrm>
              <a:off x="6214826" y="5354333"/>
              <a:ext cx="68241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680" b="1" dirty="0">
                  <a:solidFill>
                    <a:srgbClr val="6C6C6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使用者</a:t>
              </a:r>
              <a:r>
                <a:rPr lang="en-US" altLang="zh-TW" sz="680" b="1" dirty="0">
                  <a:solidFill>
                    <a:srgbClr val="6C6C6C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A</a:t>
              </a:r>
              <a:endParaRPr lang="zh-TW" altLang="en-US" sz="680" b="1" dirty="0">
                <a:solidFill>
                  <a:srgbClr val="6C6C6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53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F10263-C72B-E02B-8257-FEE6E8259D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92FD1B-7647-08B9-7FCE-AF988179DCC5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B32FDE6-3E44-4452-D997-A8D7D3C39205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86B3809-E705-F7FB-EA66-0865BF3979BD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9BDED53-AAB4-86AE-CACB-254CDBC8ED10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F6B6D5D-FA50-EA27-A38F-D1D1E108D1E0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27B358D-5D52-434A-471B-2A9E55771639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36EDBE4-8AEC-1C17-E5A5-8684BB40EBF2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4016967-EB47-43AE-E130-951DB336EAD4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A25806D-ED6E-EF5C-FF48-06D4D10A5FAC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D7D0608E-1114-80A4-1920-0634A970E151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274810-9D8A-4285-B2EB-56DAF6CAD9D8}"/>
              </a:ext>
            </a:extLst>
          </p:cNvPr>
          <p:cNvSpPr txBox="1"/>
          <p:nvPr/>
        </p:nvSpPr>
        <p:spPr>
          <a:xfrm>
            <a:off x="325600" y="1104555"/>
            <a:ext cx="211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16000">
              <a:buSzPct val="75000"/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接收通知</a:t>
            </a:r>
          </a:p>
        </p:txBody>
      </p:sp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29676BBB-1457-EB90-C4F4-6A02CB11B087}"/>
              </a:ext>
            </a:extLst>
          </p:cNvPr>
          <p:cNvGrpSpPr/>
          <p:nvPr/>
        </p:nvGrpSpPr>
        <p:grpSpPr>
          <a:xfrm>
            <a:off x="3250672" y="1260260"/>
            <a:ext cx="5596822" cy="5193118"/>
            <a:chOff x="3431526" y="1295653"/>
            <a:chExt cx="5365446" cy="5076176"/>
          </a:xfrm>
        </p:grpSpPr>
        <p:grpSp>
          <p:nvGrpSpPr>
            <p:cNvPr id="139" name="群組 138">
              <a:extLst>
                <a:ext uri="{FF2B5EF4-FFF2-40B4-BE49-F238E27FC236}">
                  <a16:creationId xmlns:a16="http://schemas.microsoft.com/office/drawing/2014/main" id="{C2DC498D-8B81-8102-755E-DF13AFB3DCB1}"/>
                </a:ext>
              </a:extLst>
            </p:cNvPr>
            <p:cNvGrpSpPr/>
            <p:nvPr/>
          </p:nvGrpSpPr>
          <p:grpSpPr>
            <a:xfrm>
              <a:off x="3431526" y="1295653"/>
              <a:ext cx="5365446" cy="5076176"/>
              <a:chOff x="3431526" y="1295653"/>
              <a:chExt cx="5365446" cy="5076176"/>
            </a:xfrm>
          </p:grpSpPr>
          <p:pic>
            <p:nvPicPr>
              <p:cNvPr id="146" name="圖片 145" descr="一張含有 行動電話, 小工具, 電子裝置, 可攜式通訊裝置 的圖片&#10;&#10;自動產生的描述">
                <a:extLst>
                  <a:ext uri="{FF2B5EF4-FFF2-40B4-BE49-F238E27FC236}">
                    <a16:creationId xmlns:a16="http://schemas.microsoft.com/office/drawing/2014/main" id="{4FA5DDE6-A6C1-7CE1-F5E1-E7C3989F36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22" t="11981" r="36385" b="12657"/>
              <a:stretch/>
            </p:blipFill>
            <p:spPr>
              <a:xfrm>
                <a:off x="3431526" y="1295653"/>
                <a:ext cx="2426859" cy="5062924"/>
              </a:xfrm>
              <a:prstGeom prst="rect">
                <a:avLst/>
              </a:prstGeom>
            </p:spPr>
          </p:pic>
          <p:pic>
            <p:nvPicPr>
              <p:cNvPr id="147" name="圖片 146" descr="一張含有 行動電話, 小工具, 電子裝置, 螢幕擷取畫面 的圖片&#10;&#10;自動產生的描述">
                <a:extLst>
                  <a:ext uri="{FF2B5EF4-FFF2-40B4-BE49-F238E27FC236}">
                    <a16:creationId xmlns:a16="http://schemas.microsoft.com/office/drawing/2014/main" id="{9E296F55-3FCA-8689-4724-5D7FA634BF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22" t="12199" r="36331" b="12439"/>
              <a:stretch/>
            </p:blipFill>
            <p:spPr>
              <a:xfrm>
                <a:off x="6365262" y="1295653"/>
                <a:ext cx="2431710" cy="5076176"/>
              </a:xfrm>
              <a:prstGeom prst="rect">
                <a:avLst/>
              </a:prstGeom>
            </p:spPr>
          </p:pic>
          <p:sp>
            <p:nvSpPr>
              <p:cNvPr id="148" name="箭號: 向右 147">
                <a:extLst>
                  <a:ext uri="{FF2B5EF4-FFF2-40B4-BE49-F238E27FC236}">
                    <a16:creationId xmlns:a16="http://schemas.microsoft.com/office/drawing/2014/main" id="{ED67CB21-1853-43BF-D0C9-9D28B6BD4518}"/>
                  </a:ext>
                </a:extLst>
              </p:cNvPr>
              <p:cNvSpPr/>
              <p:nvPr/>
            </p:nvSpPr>
            <p:spPr>
              <a:xfrm>
                <a:off x="5903372" y="3413149"/>
                <a:ext cx="435019" cy="411618"/>
              </a:xfrm>
              <a:prstGeom prst="rightArrow">
                <a:avLst>
                  <a:gd name="adj1" fmla="val 46446"/>
                  <a:gd name="adj2" fmla="val 500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DE7F3312-95AC-9F1F-8F4D-E5C645494815}"/>
                  </a:ext>
                </a:extLst>
              </p:cNvPr>
              <p:cNvSpPr/>
              <p:nvPr/>
            </p:nvSpPr>
            <p:spPr>
              <a:xfrm>
                <a:off x="3749284" y="5408696"/>
                <a:ext cx="1558211" cy="38250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40" name="群組 139">
              <a:extLst>
                <a:ext uri="{FF2B5EF4-FFF2-40B4-BE49-F238E27FC236}">
                  <a16:creationId xmlns:a16="http://schemas.microsoft.com/office/drawing/2014/main" id="{EF043251-6186-13CE-650F-99C278837D38}"/>
                </a:ext>
              </a:extLst>
            </p:cNvPr>
            <p:cNvGrpSpPr/>
            <p:nvPr/>
          </p:nvGrpSpPr>
          <p:grpSpPr>
            <a:xfrm>
              <a:off x="3577455" y="1438252"/>
              <a:ext cx="1263808" cy="245123"/>
              <a:chOff x="3577455" y="1438252"/>
              <a:chExt cx="1263808" cy="245123"/>
            </a:xfrm>
          </p:grpSpPr>
          <p:pic>
            <p:nvPicPr>
              <p:cNvPr id="144" name="圖片 143">
                <a:extLst>
                  <a:ext uri="{FF2B5EF4-FFF2-40B4-BE49-F238E27FC236}">
                    <a16:creationId xmlns:a16="http://schemas.microsoft.com/office/drawing/2014/main" id="{7D143357-2F37-792C-F316-1BA81DAB20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7741" y="1438252"/>
                <a:ext cx="1153522" cy="245123"/>
              </a:xfrm>
              <a:prstGeom prst="rect">
                <a:avLst/>
              </a:prstGeom>
            </p:spPr>
          </p:pic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27AF7798-CF21-12A5-0B83-9BC1DCEDBF01}"/>
                  </a:ext>
                </a:extLst>
              </p:cNvPr>
              <p:cNvSpPr txBox="1"/>
              <p:nvPr/>
            </p:nvSpPr>
            <p:spPr>
              <a:xfrm>
                <a:off x="3577455" y="1447775"/>
                <a:ext cx="44327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9:57</a:t>
                </a:r>
                <a:endParaRPr lang="zh-TW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ADB2DB56-5CE6-FB27-A387-22855B782DED}"/>
                </a:ext>
              </a:extLst>
            </p:cNvPr>
            <p:cNvGrpSpPr/>
            <p:nvPr/>
          </p:nvGrpSpPr>
          <p:grpSpPr>
            <a:xfrm>
              <a:off x="6549705" y="1418096"/>
              <a:ext cx="1274440" cy="245123"/>
              <a:chOff x="6397305" y="1265696"/>
              <a:chExt cx="1274440" cy="245123"/>
            </a:xfrm>
          </p:grpSpPr>
          <p:pic>
            <p:nvPicPr>
              <p:cNvPr id="142" name="圖片 141">
                <a:extLst>
                  <a:ext uri="{FF2B5EF4-FFF2-40B4-BE49-F238E27FC236}">
                    <a16:creationId xmlns:a16="http://schemas.microsoft.com/office/drawing/2014/main" id="{17D1F546-2EAF-47F5-7344-8A491D508B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18223" y="1265696"/>
                <a:ext cx="1153522" cy="245123"/>
              </a:xfrm>
              <a:prstGeom prst="rect">
                <a:avLst/>
              </a:prstGeom>
            </p:spPr>
          </p:pic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EC87AE87-BEC0-CF79-CE60-40B7086D7911}"/>
                  </a:ext>
                </a:extLst>
              </p:cNvPr>
              <p:cNvSpPr txBox="1"/>
              <p:nvPr/>
            </p:nvSpPr>
            <p:spPr>
              <a:xfrm>
                <a:off x="6397305" y="1280535"/>
                <a:ext cx="44327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9:57</a:t>
                </a:r>
                <a:endParaRPr lang="zh-TW" altLang="en-US" sz="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3B30AFB7-96FC-5B5D-F809-D36EF83D9517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排程及通知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BF3606-429B-1B68-4D22-D1808F92E89B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826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F10263-C72B-E02B-8257-FEE6E8259D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8B5FAF4-3DF4-8FBA-E1A6-9D1F3AECA3E8}"/>
              </a:ext>
            </a:extLst>
          </p:cNvPr>
          <p:cNvSpPr txBox="1"/>
          <p:nvPr/>
        </p:nvSpPr>
        <p:spPr>
          <a:xfrm>
            <a:off x="401656" y="1134180"/>
            <a:ext cx="2920521" cy="1209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透過使用者上傳的藥單照片，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進行分析並自動填寫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46C9D8-F842-6772-F06B-C39F4F4A9B93}"/>
              </a:ext>
            </a:extLst>
          </p:cNvPr>
          <p:cNvSpPr/>
          <p:nvPr/>
        </p:nvSpPr>
        <p:spPr bwMode="auto">
          <a:xfrm>
            <a:off x="422273" y="684567"/>
            <a:ext cx="2203453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AI</a:t>
            </a: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分析</a:t>
            </a:r>
            <a:r>
              <a:rPr lang="en-US" altLang="zh-TW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圖片</a:t>
            </a:r>
            <a:endParaRPr lang="en-US" altLang="zh-TW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292FD1B-7647-08B9-7FCE-AF988179DCC5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B32FDE6-3E44-4452-D997-A8D7D3C39205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86B3809-E705-F7FB-EA66-0865BF3979BD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9BDED53-AAB4-86AE-CACB-254CDBC8ED10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F6B6D5D-FA50-EA27-A38F-D1D1E108D1E0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27B358D-5D52-434A-471B-2A9E55771639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36EDBE4-8AEC-1C17-E5A5-8684BB40EBF2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4016967-EB47-43AE-E130-951DB336EAD4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A25806D-ED6E-EF5C-FF48-06D4D10A5FAC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F4C9FF2-55B2-BC20-74F5-8887DE57C17D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E017B1A9-4077-A71F-48B5-730AE3BFEE97}"/>
              </a:ext>
            </a:extLst>
          </p:cNvPr>
          <p:cNvGrpSpPr/>
          <p:nvPr/>
        </p:nvGrpSpPr>
        <p:grpSpPr>
          <a:xfrm>
            <a:off x="3250672" y="1260260"/>
            <a:ext cx="5596822" cy="5242840"/>
            <a:chOff x="3294349" y="1470452"/>
            <a:chExt cx="5459243" cy="5212109"/>
          </a:xfrm>
        </p:grpSpPr>
        <p:grpSp>
          <p:nvGrpSpPr>
            <p:cNvPr id="126" name="群組 125">
              <a:extLst>
                <a:ext uri="{FF2B5EF4-FFF2-40B4-BE49-F238E27FC236}">
                  <a16:creationId xmlns:a16="http://schemas.microsoft.com/office/drawing/2014/main" id="{A7967CCB-CDF0-EFF1-A868-516D0FF289FB}"/>
                </a:ext>
              </a:extLst>
            </p:cNvPr>
            <p:cNvGrpSpPr/>
            <p:nvPr/>
          </p:nvGrpSpPr>
          <p:grpSpPr>
            <a:xfrm>
              <a:off x="3294349" y="1470452"/>
              <a:ext cx="5459243" cy="5212109"/>
              <a:chOff x="1979312" y="1487396"/>
              <a:chExt cx="5375859" cy="5132497"/>
            </a:xfrm>
          </p:grpSpPr>
          <p:grpSp>
            <p:nvGrpSpPr>
              <p:cNvPr id="132" name="群組 131">
                <a:extLst>
                  <a:ext uri="{FF2B5EF4-FFF2-40B4-BE49-F238E27FC236}">
                    <a16:creationId xmlns:a16="http://schemas.microsoft.com/office/drawing/2014/main" id="{3FDD9A83-8447-5854-EBCC-C63B6A4BA2CF}"/>
                  </a:ext>
                </a:extLst>
              </p:cNvPr>
              <p:cNvGrpSpPr/>
              <p:nvPr/>
            </p:nvGrpSpPr>
            <p:grpSpPr>
              <a:xfrm>
                <a:off x="1979312" y="1487396"/>
                <a:ext cx="5375859" cy="5132497"/>
                <a:chOff x="1979312" y="1487396"/>
                <a:chExt cx="5375859" cy="5132497"/>
              </a:xfrm>
            </p:grpSpPr>
            <p:sp>
              <p:nvSpPr>
                <p:cNvPr id="135" name="箭號: 向右 134">
                  <a:extLst>
                    <a:ext uri="{FF2B5EF4-FFF2-40B4-BE49-F238E27FC236}">
                      <a16:creationId xmlns:a16="http://schemas.microsoft.com/office/drawing/2014/main" id="{2431B1F1-B2C4-30FB-3909-B135FA7EF82C}"/>
                    </a:ext>
                  </a:extLst>
                </p:cNvPr>
                <p:cNvSpPr/>
                <p:nvPr/>
              </p:nvSpPr>
              <p:spPr>
                <a:xfrm>
                  <a:off x="4456377" y="3627069"/>
                  <a:ext cx="435019" cy="411618"/>
                </a:xfrm>
                <a:prstGeom prst="rightArrow">
                  <a:avLst>
                    <a:gd name="adj1" fmla="val 46446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pic>
              <p:nvPicPr>
                <p:cNvPr id="136" name="圖片 135">
                  <a:extLst>
                    <a:ext uri="{FF2B5EF4-FFF2-40B4-BE49-F238E27FC236}">
                      <a16:creationId xmlns:a16="http://schemas.microsoft.com/office/drawing/2014/main" id="{A90476A7-946D-44E1-73A2-38AD0713DA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201" t="11906" r="36207" b="11949"/>
                <a:stretch/>
              </p:blipFill>
              <p:spPr>
                <a:xfrm>
                  <a:off x="1979312" y="1487396"/>
                  <a:ext cx="2469815" cy="5111895"/>
                </a:xfrm>
                <a:prstGeom prst="rect">
                  <a:avLst/>
                </a:prstGeom>
              </p:spPr>
            </p:pic>
            <p:pic>
              <p:nvPicPr>
                <p:cNvPr id="137" name="圖片 136" descr="一張含有 電子產品, 行動電話, 可攜式通訊裝置, 小工具 的圖片&#10;&#10;自動產生的描述">
                  <a:extLst>
                    <a:ext uri="{FF2B5EF4-FFF2-40B4-BE49-F238E27FC236}">
                      <a16:creationId xmlns:a16="http://schemas.microsoft.com/office/drawing/2014/main" id="{CE42F2C2-FF83-93EE-EA40-6ACDEA9639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340" t="12290" r="36068" b="11565"/>
                <a:stretch/>
              </p:blipFill>
              <p:spPr>
                <a:xfrm>
                  <a:off x="4885356" y="1507998"/>
                  <a:ext cx="2469815" cy="5111895"/>
                </a:xfrm>
                <a:prstGeom prst="rect">
                  <a:avLst/>
                </a:prstGeom>
              </p:spPr>
            </p:pic>
          </p:grp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7C73F786-8A9C-0008-73F9-A5FE322A533E}"/>
                  </a:ext>
                </a:extLst>
              </p:cNvPr>
              <p:cNvSpPr/>
              <p:nvPr/>
            </p:nvSpPr>
            <p:spPr>
              <a:xfrm>
                <a:off x="2317814" y="4323733"/>
                <a:ext cx="1382649" cy="255412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E5C85A9B-D16C-C170-9D46-FBEC11668B74}"/>
                  </a:ext>
                </a:extLst>
              </p:cNvPr>
              <p:cNvSpPr/>
              <p:nvPr/>
            </p:nvSpPr>
            <p:spPr>
              <a:xfrm>
                <a:off x="5214938" y="5001556"/>
                <a:ext cx="1908002" cy="1355498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4B209022-7E08-AAD4-8B65-369EF8F214C1}"/>
                </a:ext>
              </a:extLst>
            </p:cNvPr>
            <p:cNvGrpSpPr/>
            <p:nvPr/>
          </p:nvGrpSpPr>
          <p:grpSpPr>
            <a:xfrm>
              <a:off x="3459201" y="1606183"/>
              <a:ext cx="4282004" cy="235526"/>
              <a:chOff x="3459201" y="1606183"/>
              <a:chExt cx="4282004" cy="235526"/>
            </a:xfrm>
          </p:grpSpPr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C11D17EB-A0FA-94F0-C17D-41CAFF1D7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8759" y="1649146"/>
                <a:ext cx="1238423" cy="191140"/>
              </a:xfrm>
              <a:prstGeom prst="rect">
                <a:avLst/>
              </a:pr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A44BE6C3-BB84-6B98-C080-967D71873E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2782" y="1650569"/>
                <a:ext cx="1238423" cy="191140"/>
              </a:xfrm>
              <a:prstGeom prst="rect">
                <a:avLst/>
              </a:prstGeom>
            </p:spPr>
          </p:pic>
          <p:sp>
            <p:nvSpPr>
              <p:cNvPr id="130" name="文字方塊 129">
                <a:extLst>
                  <a:ext uri="{FF2B5EF4-FFF2-40B4-BE49-F238E27FC236}">
                    <a16:creationId xmlns:a16="http://schemas.microsoft.com/office/drawing/2014/main" id="{91AF8A44-211D-3348-F63C-90804E5FF4F7}"/>
                  </a:ext>
                </a:extLst>
              </p:cNvPr>
              <p:cNvSpPr txBox="1"/>
              <p:nvPr/>
            </p:nvSpPr>
            <p:spPr>
              <a:xfrm>
                <a:off x="3459201" y="1610640"/>
                <a:ext cx="45822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9:57</a:t>
                </a:r>
                <a:endParaRPr lang="zh-TW" altLang="en-US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A87AEF71-7B34-93BC-DAA7-152AF5552D1E}"/>
                  </a:ext>
                </a:extLst>
              </p:cNvPr>
              <p:cNvSpPr txBox="1"/>
              <p:nvPr/>
            </p:nvSpPr>
            <p:spPr>
              <a:xfrm>
                <a:off x="6462372" y="1606183"/>
                <a:ext cx="458228" cy="2000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7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9:57</a:t>
                </a:r>
                <a:endParaRPr lang="zh-TW" altLang="en-US" sz="7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A57F97-794A-9C79-928D-1D19D7BF71BB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155FEBB-FA33-0BE4-8E77-1BCDA76F0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4877" y="2924194"/>
            <a:ext cx="714475" cy="11632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5BA962-56FE-A804-AA77-C6083E8A3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4552" y="3661786"/>
            <a:ext cx="429804" cy="14305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9BE965-AC25-8676-B076-9E9AC6B7DD0D}"/>
              </a:ext>
            </a:extLst>
          </p:cNvPr>
          <p:cNvSpPr txBox="1"/>
          <p:nvPr/>
        </p:nvSpPr>
        <p:spPr>
          <a:xfrm>
            <a:off x="3592053" y="3609063"/>
            <a:ext cx="8854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900" b="1" dirty="0">
                <a:solidFill>
                  <a:srgbClr val="52525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 panose="020B0604020202020204" pitchFamily="34" charset="0"/>
              </a:rPr>
              <a:t>使用者</a:t>
            </a:r>
            <a:r>
              <a:rPr lang="en-US" altLang="zh-TW" sz="900" b="1" dirty="0">
                <a:solidFill>
                  <a:srgbClr val="52525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 panose="020B0604020202020204" pitchFamily="34" charset="0"/>
              </a:rPr>
              <a:t>A</a:t>
            </a:r>
            <a:endParaRPr lang="zh-TW" altLang="en-US" sz="900" b="1" dirty="0">
              <a:solidFill>
                <a:srgbClr val="52525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2D9BA38-58DA-3D4C-EC95-06683AEE8F3F}"/>
              </a:ext>
            </a:extLst>
          </p:cNvPr>
          <p:cNvSpPr txBox="1"/>
          <p:nvPr/>
        </p:nvSpPr>
        <p:spPr>
          <a:xfrm>
            <a:off x="6608762" y="2861840"/>
            <a:ext cx="8854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900" b="1" dirty="0">
                <a:solidFill>
                  <a:srgbClr val="52525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 panose="020B0604020202020204" pitchFamily="34" charset="0"/>
              </a:rPr>
              <a:t>使用者</a:t>
            </a:r>
            <a:r>
              <a:rPr lang="en-US" altLang="zh-TW" sz="900" b="1" dirty="0">
                <a:solidFill>
                  <a:srgbClr val="52525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 panose="020B0604020202020204" pitchFamily="34" charset="0"/>
              </a:rPr>
              <a:t>A</a:t>
            </a:r>
            <a:endParaRPr lang="zh-TW" altLang="en-US" sz="900" b="1" dirty="0">
              <a:solidFill>
                <a:srgbClr val="52525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072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F10263-C72B-E02B-8257-FEE6E8259D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292FD1B-7647-08B9-7FCE-AF988179DCC5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B32FDE6-3E44-4452-D997-A8D7D3C39205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86B3809-E705-F7FB-EA66-0865BF3979BD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9BDED53-AAB4-86AE-CACB-254CDBC8ED10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F6B6D5D-FA50-EA27-A38F-D1D1E108D1E0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27B358D-5D52-434A-471B-2A9E55771639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536EDBE4-8AEC-1C17-E5A5-8684BB40EBF2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4016967-EB47-43AE-E130-951DB336EAD4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A25806D-ED6E-EF5C-FF48-06D4D10A5FAC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F62A58C2-ED9D-4930-A382-34B1ACDAB5F0}"/>
              </a:ext>
            </a:extLst>
          </p:cNvPr>
          <p:cNvSpPr/>
          <p:nvPr/>
        </p:nvSpPr>
        <p:spPr bwMode="auto">
          <a:xfrm>
            <a:off x="422273" y="686662"/>
            <a:ext cx="2203453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AI</a:t>
            </a: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分析</a:t>
            </a:r>
            <a:r>
              <a:rPr lang="en-US" altLang="zh-TW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-</a:t>
            </a: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訊息</a:t>
            </a:r>
            <a:endParaRPr lang="en-US" altLang="zh-TW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72E871-9730-DA2B-EA9C-7ED8EC39225E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0DD61E-4812-B915-2B12-7FDD32B47945}"/>
              </a:ext>
            </a:extLst>
          </p:cNvPr>
          <p:cNvSpPr txBox="1"/>
          <p:nvPr/>
        </p:nvSpPr>
        <p:spPr>
          <a:xfrm>
            <a:off x="401656" y="1134180"/>
            <a:ext cx="2920521" cy="1593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l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AI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會從使用者的對話訊息中進行分析並找出必要資訊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>
              <a:lnSpc>
                <a:spcPts val="3000"/>
              </a:lnSpc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D7E98C8-2DE0-F9D6-5DED-335E0AC0D2C7}"/>
              </a:ext>
            </a:extLst>
          </p:cNvPr>
          <p:cNvSpPr/>
          <p:nvPr/>
        </p:nvSpPr>
        <p:spPr>
          <a:xfrm>
            <a:off x="3618617" y="5597741"/>
            <a:ext cx="1823892" cy="4226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93" name="群組 92">
            <a:extLst>
              <a:ext uri="{FF2B5EF4-FFF2-40B4-BE49-F238E27FC236}">
                <a16:creationId xmlns:a16="http://schemas.microsoft.com/office/drawing/2014/main" id="{F6E69C1C-7FCD-9E82-57C9-2E5E1971F302}"/>
              </a:ext>
            </a:extLst>
          </p:cNvPr>
          <p:cNvGrpSpPr/>
          <p:nvPr/>
        </p:nvGrpSpPr>
        <p:grpSpPr>
          <a:xfrm>
            <a:off x="3250672" y="1260260"/>
            <a:ext cx="5596821" cy="5221794"/>
            <a:chOff x="3250672" y="1260260"/>
            <a:chExt cx="5596821" cy="5221794"/>
          </a:xfrm>
        </p:grpSpPr>
        <p:grpSp>
          <p:nvGrpSpPr>
            <p:cNvPr id="84" name="群組 83">
              <a:extLst>
                <a:ext uri="{FF2B5EF4-FFF2-40B4-BE49-F238E27FC236}">
                  <a16:creationId xmlns:a16="http://schemas.microsoft.com/office/drawing/2014/main" id="{8D1278B6-8D46-A79C-BEF1-893F0BE2C170}"/>
                </a:ext>
              </a:extLst>
            </p:cNvPr>
            <p:cNvGrpSpPr/>
            <p:nvPr/>
          </p:nvGrpSpPr>
          <p:grpSpPr>
            <a:xfrm>
              <a:off x="3250672" y="1260260"/>
              <a:ext cx="5596821" cy="5221794"/>
              <a:chOff x="3250672" y="1260260"/>
              <a:chExt cx="5596821" cy="5221794"/>
            </a:xfrm>
          </p:grpSpPr>
          <p:grpSp>
            <p:nvGrpSpPr>
              <p:cNvPr id="70" name="群組 69">
                <a:extLst>
                  <a:ext uri="{FF2B5EF4-FFF2-40B4-BE49-F238E27FC236}">
                    <a16:creationId xmlns:a16="http://schemas.microsoft.com/office/drawing/2014/main" id="{C755F2FC-158F-0446-32BE-9D481C3DA3B5}"/>
                  </a:ext>
                </a:extLst>
              </p:cNvPr>
              <p:cNvGrpSpPr/>
              <p:nvPr/>
            </p:nvGrpSpPr>
            <p:grpSpPr>
              <a:xfrm>
                <a:off x="3250672" y="1260260"/>
                <a:ext cx="3021717" cy="5187933"/>
                <a:chOff x="4105481" y="1221736"/>
                <a:chExt cx="3021717" cy="5187933"/>
              </a:xfrm>
            </p:grpSpPr>
            <p:pic>
              <p:nvPicPr>
                <p:cNvPr id="74" name="圖片 73" descr="一張含有 文字, 行動電話, 螢幕擷取畫面, 行動裝置 的圖片&#10;&#10;自動產生的描述">
                  <a:extLst>
                    <a:ext uri="{FF2B5EF4-FFF2-40B4-BE49-F238E27FC236}">
                      <a16:creationId xmlns:a16="http://schemas.microsoft.com/office/drawing/2014/main" id="{C437AC4F-5136-F3B3-D06D-D3DC66607D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7445" t="12164" r="37467" b="11560"/>
                <a:stretch/>
              </p:blipFill>
              <p:spPr>
                <a:xfrm>
                  <a:off x="4105481" y="1221736"/>
                  <a:ext cx="2571331" cy="5187933"/>
                </a:xfrm>
                <a:prstGeom prst="rect">
                  <a:avLst/>
                </a:prstGeom>
              </p:spPr>
            </p:pic>
            <p:sp>
              <p:nvSpPr>
                <p:cNvPr id="72" name="箭號: 向右 71">
                  <a:extLst>
                    <a:ext uri="{FF2B5EF4-FFF2-40B4-BE49-F238E27FC236}">
                      <a16:creationId xmlns:a16="http://schemas.microsoft.com/office/drawing/2014/main" id="{450FD16E-974D-76BD-D743-34CABC242F0C}"/>
                    </a:ext>
                  </a:extLst>
                </p:cNvPr>
                <p:cNvSpPr/>
                <p:nvPr/>
              </p:nvSpPr>
              <p:spPr>
                <a:xfrm>
                  <a:off x="6674298" y="3412166"/>
                  <a:ext cx="452900" cy="420467"/>
                </a:xfrm>
                <a:prstGeom prst="rightArrow">
                  <a:avLst>
                    <a:gd name="adj1" fmla="val 46446"/>
                    <a:gd name="adj2" fmla="val 50000"/>
                  </a:avLst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pic>
            <p:nvPicPr>
              <p:cNvPr id="83" name="圖片 82" descr="一張含有 電子產品, 文字, 行動電話, 通訊設備 的圖片&#10;&#10;自動產生的描述">
                <a:extLst>
                  <a:ext uri="{FF2B5EF4-FFF2-40B4-BE49-F238E27FC236}">
                    <a16:creationId xmlns:a16="http://schemas.microsoft.com/office/drawing/2014/main" id="{476E3E1D-1AC4-68C7-B6EC-85DDC81E9F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33" t="12366" r="36184" b="12293"/>
              <a:stretch/>
            </p:blipFill>
            <p:spPr>
              <a:xfrm>
                <a:off x="6289999" y="1281305"/>
                <a:ext cx="2557494" cy="5200749"/>
              </a:xfrm>
              <a:prstGeom prst="rect">
                <a:avLst/>
              </a:prstGeom>
            </p:spPr>
          </p:pic>
        </p:grpSp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FC85CC10-92E8-008A-3184-637D828C7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14859" y="1449381"/>
              <a:ext cx="386779" cy="131769"/>
            </a:xfrm>
            <a:prstGeom prst="rect">
              <a:avLst/>
            </a:prstGeom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19D798-96BA-50F4-99DB-945C0C7824D0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BF3C59B0-D6F0-5305-D087-1FF3349FC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0794" y="4011196"/>
            <a:ext cx="429804" cy="143058"/>
          </a:xfrm>
          <a:prstGeom prst="rect">
            <a:avLst/>
          </a:prstGeom>
        </p:spPr>
      </p:pic>
      <p:sp>
        <p:nvSpPr>
          <p:cNvPr id="33" name="文字方塊 32">
            <a:extLst>
              <a:ext uri="{FF2B5EF4-FFF2-40B4-BE49-F238E27FC236}">
                <a16:creationId xmlns:a16="http://schemas.microsoft.com/office/drawing/2014/main" id="{81A6A909-6108-E724-04AF-7E8F414AE8F8}"/>
              </a:ext>
            </a:extLst>
          </p:cNvPr>
          <p:cNvSpPr txBox="1"/>
          <p:nvPr/>
        </p:nvSpPr>
        <p:spPr>
          <a:xfrm>
            <a:off x="6594474" y="3941104"/>
            <a:ext cx="8854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900" b="1" dirty="0">
                <a:solidFill>
                  <a:srgbClr val="52525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 panose="020B0604020202020204" pitchFamily="34" charset="0"/>
              </a:rPr>
              <a:t>使用者</a:t>
            </a:r>
            <a:r>
              <a:rPr lang="en-US" altLang="zh-TW" sz="900" b="1" dirty="0">
                <a:solidFill>
                  <a:srgbClr val="525252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 panose="020B0604020202020204" pitchFamily="34" charset="0"/>
              </a:rPr>
              <a:t>A</a:t>
            </a:r>
            <a:endParaRPr lang="zh-TW" altLang="en-US" sz="900" b="1" dirty="0">
              <a:solidFill>
                <a:srgbClr val="525252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D5973C9-7B65-4605-F877-8DEA1A2C3B5E}"/>
              </a:ext>
            </a:extLst>
          </p:cNvPr>
          <p:cNvSpPr/>
          <p:nvPr/>
        </p:nvSpPr>
        <p:spPr>
          <a:xfrm>
            <a:off x="3609087" y="5656377"/>
            <a:ext cx="1823892" cy="3640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83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559E5-09D1-AA5A-B9CE-CE49B7D2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E15AB38B-2AC3-53DD-6489-706DF1D275FF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3BEE913-0A0A-83B7-AA43-76C486736AB8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76F6F94-5111-B81F-7598-77D4B46D519F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F7D05B7-47B0-E878-B4D3-EFF95E6DEFEC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89A6507-E68D-0028-47A7-DD9FAE183DCB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4F4F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A4188C5-4040-866C-1D2E-56DB3CFA5C60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E06B9621-4281-A759-4C62-FD7ED23FFCCE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62CC2D2-094D-EB8E-1EDD-B1FFAA6B64FF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3CC9122-9ABE-13D0-3BDE-F5615FAF43E0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ABB9EB84-8A97-47B7-B027-105ACA48A6ED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2A7E27-E7E0-74BD-8BE8-90E43FB13F53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定位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6ED8509-894F-A969-4FA7-6C4F93D8F8EE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B05FD9E-3F98-6E39-619C-A15887394BCF}"/>
              </a:ext>
            </a:extLst>
          </p:cNvPr>
          <p:cNvGrpSpPr/>
          <p:nvPr/>
        </p:nvGrpSpPr>
        <p:grpSpPr>
          <a:xfrm>
            <a:off x="517891" y="1134939"/>
            <a:ext cx="11142934" cy="5250810"/>
            <a:chOff x="517891" y="1134939"/>
            <a:chExt cx="11142934" cy="525081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F5705E8C-07A6-342F-529E-64F64EC038A1}"/>
                </a:ext>
              </a:extLst>
            </p:cNvPr>
            <p:cNvGrpSpPr/>
            <p:nvPr/>
          </p:nvGrpSpPr>
          <p:grpSpPr>
            <a:xfrm>
              <a:off x="517891" y="1149215"/>
              <a:ext cx="8639481" cy="5191022"/>
              <a:chOff x="596232" y="1207689"/>
              <a:chExt cx="8547481" cy="5144262"/>
            </a:xfrm>
          </p:grpSpPr>
          <p:sp>
            <p:nvSpPr>
              <p:cNvPr id="31" name="箭號: 向右 30">
                <a:extLst>
                  <a:ext uri="{FF2B5EF4-FFF2-40B4-BE49-F238E27FC236}">
                    <a16:creationId xmlns:a16="http://schemas.microsoft.com/office/drawing/2014/main" id="{7E1E55B6-D8F4-A44F-5714-BDF4A4E37587}"/>
                  </a:ext>
                </a:extLst>
              </p:cNvPr>
              <p:cNvSpPr/>
              <p:nvPr/>
            </p:nvSpPr>
            <p:spPr>
              <a:xfrm>
                <a:off x="5961065" y="3528362"/>
                <a:ext cx="367066" cy="411618"/>
              </a:xfrm>
              <a:prstGeom prst="rightArrow">
                <a:avLst>
                  <a:gd name="adj1" fmla="val 46446"/>
                  <a:gd name="adj2" fmla="val 500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2" name="箭號: 向右 31">
                <a:extLst>
                  <a:ext uri="{FF2B5EF4-FFF2-40B4-BE49-F238E27FC236}">
                    <a16:creationId xmlns:a16="http://schemas.microsoft.com/office/drawing/2014/main" id="{E0354514-884E-4027-E311-50D1C0A5C995}"/>
                  </a:ext>
                </a:extLst>
              </p:cNvPr>
              <p:cNvSpPr/>
              <p:nvPr/>
            </p:nvSpPr>
            <p:spPr>
              <a:xfrm>
                <a:off x="8776647" y="3528361"/>
                <a:ext cx="367066" cy="411618"/>
              </a:xfrm>
              <a:prstGeom prst="rightArrow">
                <a:avLst>
                  <a:gd name="adj1" fmla="val 46446"/>
                  <a:gd name="adj2" fmla="val 500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grpSp>
            <p:nvGrpSpPr>
              <p:cNvPr id="33" name="群組 32">
                <a:extLst>
                  <a:ext uri="{FF2B5EF4-FFF2-40B4-BE49-F238E27FC236}">
                    <a16:creationId xmlns:a16="http://schemas.microsoft.com/office/drawing/2014/main" id="{B6995683-93C4-6992-82B1-0C5983D96DAA}"/>
                  </a:ext>
                </a:extLst>
              </p:cNvPr>
              <p:cNvGrpSpPr/>
              <p:nvPr/>
            </p:nvGrpSpPr>
            <p:grpSpPr>
              <a:xfrm>
                <a:off x="596232" y="1207689"/>
                <a:ext cx="2483909" cy="5144262"/>
                <a:chOff x="1054845" y="1484223"/>
                <a:chExt cx="2354572" cy="4880980"/>
              </a:xfrm>
            </p:grpSpPr>
            <p:pic>
              <p:nvPicPr>
                <p:cNvPr id="35" name="圖片 34" descr="一張含有 電子產品, 行動電話, 螢幕擷取畫面, 文字 的圖片&#10;&#10;自動產生的描述">
                  <a:extLst>
                    <a:ext uri="{FF2B5EF4-FFF2-40B4-BE49-F238E27FC236}">
                      <a16:creationId xmlns:a16="http://schemas.microsoft.com/office/drawing/2014/main" id="{00C15F0F-474B-8948-8164-6B2CA7D82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260" t="11420" r="35238" b="11884"/>
                <a:stretch/>
              </p:blipFill>
              <p:spPr>
                <a:xfrm>
                  <a:off x="1054845" y="1484223"/>
                  <a:ext cx="2354572" cy="4880980"/>
                </a:xfrm>
                <a:prstGeom prst="rect">
                  <a:avLst/>
                </a:prstGeom>
              </p:spPr>
            </p:pic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80784EB9-6F79-2147-3CEF-EC04CA4D2A42}"/>
                    </a:ext>
                  </a:extLst>
                </p:cNvPr>
                <p:cNvSpPr/>
                <p:nvPr/>
              </p:nvSpPr>
              <p:spPr>
                <a:xfrm>
                  <a:off x="2238360" y="4586415"/>
                  <a:ext cx="1077558" cy="601551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34" name="箭號: 向右 33">
                <a:extLst>
                  <a:ext uri="{FF2B5EF4-FFF2-40B4-BE49-F238E27FC236}">
                    <a16:creationId xmlns:a16="http://schemas.microsoft.com/office/drawing/2014/main" id="{995C7BA2-4545-621F-2FA7-0377DC540442}"/>
                  </a:ext>
                </a:extLst>
              </p:cNvPr>
              <p:cNvSpPr/>
              <p:nvPr/>
            </p:nvSpPr>
            <p:spPr>
              <a:xfrm>
                <a:off x="3093693" y="3528361"/>
                <a:ext cx="367066" cy="411618"/>
              </a:xfrm>
              <a:prstGeom prst="rightArrow">
                <a:avLst>
                  <a:gd name="adj1" fmla="val 46446"/>
                  <a:gd name="adj2" fmla="val 5000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22" name="圖片 21" descr="一張含有 文字, 行動電話, 通訊設備, 行動裝置 的圖片&#10;&#10;自動產生的描述">
              <a:extLst>
                <a:ext uri="{FF2B5EF4-FFF2-40B4-BE49-F238E27FC236}">
                  <a16:creationId xmlns:a16="http://schemas.microsoft.com/office/drawing/2014/main" id="{E4A6CF81-7200-CA15-7E32-A526D62DC6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26" t="12365" r="36065" b="11942"/>
            <a:stretch/>
          </p:blipFill>
          <p:spPr>
            <a:xfrm>
              <a:off x="3399451" y="1155152"/>
              <a:ext cx="2533795" cy="5214177"/>
            </a:xfrm>
            <a:prstGeom prst="rect">
              <a:avLst/>
            </a:prstGeom>
          </p:spPr>
        </p:pic>
        <p:pic>
          <p:nvPicPr>
            <p:cNvPr id="23" name="圖片 22" descr="一張含有 文字, 行動電話, 行動裝置, 小工具 的圖片&#10;&#10;自動產生的描述">
              <a:extLst>
                <a:ext uri="{FF2B5EF4-FFF2-40B4-BE49-F238E27FC236}">
                  <a16:creationId xmlns:a16="http://schemas.microsoft.com/office/drawing/2014/main" id="{56859B36-2295-9B7C-C8A2-D22551DF4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74" t="12696" r="36255" b="11866"/>
            <a:stretch/>
          </p:blipFill>
          <p:spPr>
            <a:xfrm>
              <a:off x="6238017" y="1179411"/>
              <a:ext cx="2558678" cy="5206338"/>
            </a:xfrm>
            <a:prstGeom prst="rect">
              <a:avLst/>
            </a:prstGeom>
          </p:spPr>
        </p:pic>
        <p:pic>
          <p:nvPicPr>
            <p:cNvPr id="24" name="圖片 23" descr="一張含有 行動電話, 行動裝置, 通訊設備, 可攜式通訊裝置 的圖片&#10;&#10;自動產生的描述">
              <a:extLst>
                <a:ext uri="{FF2B5EF4-FFF2-40B4-BE49-F238E27FC236}">
                  <a16:creationId xmlns:a16="http://schemas.microsoft.com/office/drawing/2014/main" id="{F3AE81D8-3257-C62A-4A2A-818FD3B35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00" t="12397" r="36513" b="11910"/>
            <a:stretch/>
          </p:blipFill>
          <p:spPr>
            <a:xfrm>
              <a:off x="9181618" y="1134939"/>
              <a:ext cx="2479207" cy="525081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D5D44FE-765D-DA82-2ED0-22F4CDAFC021}"/>
                </a:ext>
              </a:extLst>
            </p:cNvPr>
            <p:cNvSpPr/>
            <p:nvPr/>
          </p:nvSpPr>
          <p:spPr>
            <a:xfrm>
              <a:off x="6664147" y="4393344"/>
              <a:ext cx="1755750" cy="25912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42A6D3C-8801-CA92-1B87-40DBDDF63812}"/>
                </a:ext>
              </a:extLst>
            </p:cNvPr>
            <p:cNvSpPr/>
            <p:nvPr/>
          </p:nvSpPr>
          <p:spPr>
            <a:xfrm>
              <a:off x="9672427" y="3465362"/>
              <a:ext cx="1475938" cy="38694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961DFC4-057F-0831-E42F-485FF8F17066}"/>
                </a:ext>
              </a:extLst>
            </p:cNvPr>
            <p:cNvSpPr/>
            <p:nvPr/>
          </p:nvSpPr>
          <p:spPr>
            <a:xfrm>
              <a:off x="4133039" y="3413232"/>
              <a:ext cx="1053438" cy="2809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286C2D16-D11A-D52D-ED78-E788D071F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29255" y="1309698"/>
              <a:ext cx="424424" cy="139236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99A5CCB5-4C8F-DADC-8EBA-702B65C9D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6004" y="1309698"/>
              <a:ext cx="424424" cy="139236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B37F562D-8FF8-A828-8D10-B6E430594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55328" y="1288128"/>
              <a:ext cx="424424" cy="1392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00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6BDAED-8CBE-E1A3-2BA7-D033BB8EF0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290436-59CF-735C-83A1-E870C1BF33AC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99CDE8E-594D-092B-4A35-FD83832FD406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DF1AFD-DA96-D445-1CA8-95D026A1B7F8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DAA31FF-AEF4-25A0-470F-AAF94CD7C563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08C48AE-F716-B1F9-BF14-45AEB434DD7A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93C6D0B-294D-8041-3D53-7BAEAA9725B2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887583E-3852-D2D8-7099-6C217E3F763F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B2FECF-566C-ECD3-79B7-4D6D417E78D7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80287E-5FF3-9C2C-0E53-9680F5E7FEC2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C8904CBA-86B3-3C80-FAB5-5DF4040B2ACA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8E1E516-E932-99A2-77CF-09B644F789D0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資料彙整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FDDE566C-93DB-A97D-9B48-4DD3A94112C9}"/>
              </a:ext>
            </a:extLst>
          </p:cNvPr>
          <p:cNvGrpSpPr/>
          <p:nvPr/>
        </p:nvGrpSpPr>
        <p:grpSpPr>
          <a:xfrm>
            <a:off x="517890" y="1134938"/>
            <a:ext cx="11142936" cy="5234392"/>
            <a:chOff x="640158" y="1204726"/>
            <a:chExt cx="10931562" cy="5110433"/>
          </a:xfrm>
        </p:grpSpPr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3B2EA53D-AE26-EEF3-2D80-4FA8109CB0DE}"/>
                </a:ext>
              </a:extLst>
            </p:cNvPr>
            <p:cNvGrpSpPr/>
            <p:nvPr/>
          </p:nvGrpSpPr>
          <p:grpSpPr>
            <a:xfrm>
              <a:off x="640158" y="1204726"/>
              <a:ext cx="10931562" cy="5110433"/>
              <a:chOff x="640158" y="1204726"/>
              <a:chExt cx="10931562" cy="5110433"/>
            </a:xfrm>
          </p:grpSpPr>
          <p:grpSp>
            <p:nvGrpSpPr>
              <p:cNvPr id="59" name="群組 58">
                <a:extLst>
                  <a:ext uri="{FF2B5EF4-FFF2-40B4-BE49-F238E27FC236}">
                    <a16:creationId xmlns:a16="http://schemas.microsoft.com/office/drawing/2014/main" id="{A0B3F5EC-476D-8832-3EBA-6039E07BBA14}"/>
                  </a:ext>
                </a:extLst>
              </p:cNvPr>
              <p:cNvGrpSpPr/>
              <p:nvPr/>
            </p:nvGrpSpPr>
            <p:grpSpPr>
              <a:xfrm>
                <a:off x="640158" y="1204726"/>
                <a:ext cx="10931562" cy="5110433"/>
                <a:chOff x="626906" y="1204726"/>
                <a:chExt cx="10931562" cy="5110433"/>
              </a:xfrm>
            </p:grpSpPr>
            <p:grpSp>
              <p:nvGrpSpPr>
                <p:cNvPr id="90" name="群組 89">
                  <a:extLst>
                    <a:ext uri="{FF2B5EF4-FFF2-40B4-BE49-F238E27FC236}">
                      <a16:creationId xmlns:a16="http://schemas.microsoft.com/office/drawing/2014/main" id="{C38496FE-6EFE-4941-6EEE-2964848E84F1}"/>
                    </a:ext>
                  </a:extLst>
                </p:cNvPr>
                <p:cNvGrpSpPr/>
                <p:nvPr/>
              </p:nvGrpSpPr>
              <p:grpSpPr>
                <a:xfrm>
                  <a:off x="626906" y="1204726"/>
                  <a:ext cx="10931562" cy="5110433"/>
                  <a:chOff x="626906" y="1204726"/>
                  <a:chExt cx="10931562" cy="5110433"/>
                </a:xfrm>
              </p:grpSpPr>
              <p:grpSp>
                <p:nvGrpSpPr>
                  <p:cNvPr id="92" name="群組 91">
                    <a:extLst>
                      <a:ext uri="{FF2B5EF4-FFF2-40B4-BE49-F238E27FC236}">
                        <a16:creationId xmlns:a16="http://schemas.microsoft.com/office/drawing/2014/main" id="{27A2A7A4-B692-AE26-C60D-055EC26E93F7}"/>
                      </a:ext>
                    </a:extLst>
                  </p:cNvPr>
                  <p:cNvGrpSpPr/>
                  <p:nvPr/>
                </p:nvGrpSpPr>
                <p:grpSpPr>
                  <a:xfrm>
                    <a:off x="626906" y="1204726"/>
                    <a:ext cx="10931562" cy="5110433"/>
                    <a:chOff x="626906" y="1204726"/>
                    <a:chExt cx="10931562" cy="5110433"/>
                  </a:xfrm>
                </p:grpSpPr>
                <p:grpSp>
                  <p:nvGrpSpPr>
                    <p:cNvPr id="94" name="群組 93">
                      <a:extLst>
                        <a:ext uri="{FF2B5EF4-FFF2-40B4-BE49-F238E27FC236}">
                          <a16:creationId xmlns:a16="http://schemas.microsoft.com/office/drawing/2014/main" id="{5139608D-263C-5A69-094C-5DE42CCFA7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26906" y="1220779"/>
                      <a:ext cx="2454119" cy="5071774"/>
                      <a:chOff x="2815107" y="1144649"/>
                      <a:chExt cx="2454119" cy="5076686"/>
                    </a:xfrm>
                  </p:grpSpPr>
                  <p:pic>
                    <p:nvPicPr>
                      <p:cNvPr id="101" name="圖片 100" descr="一張含有 電子產品, 行動電話, 螢幕擷取畫面, 文字 的圖片&#10;&#10;自動產生的描述">
                        <a:extLst>
                          <a:ext uri="{FF2B5EF4-FFF2-40B4-BE49-F238E27FC236}">
                            <a16:creationId xmlns:a16="http://schemas.microsoft.com/office/drawing/2014/main" id="{D713190A-443F-F59C-45FB-52A3AE6BBB63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260" t="11420" r="35238" b="11884"/>
                      <a:stretch/>
                    </p:blipFill>
                    <p:spPr>
                      <a:xfrm>
                        <a:off x="2815107" y="1144649"/>
                        <a:ext cx="2454119" cy="5076686"/>
                      </a:xfrm>
                      <a:prstGeom prst="rect">
                        <a:avLst/>
                      </a:prstGeom>
                    </p:spPr>
                  </p:pic>
                  <p:sp>
                    <p:nvSpPr>
                      <p:cNvPr id="102" name="矩形 101">
                        <a:extLst>
                          <a:ext uri="{FF2B5EF4-FFF2-40B4-BE49-F238E27FC236}">
                            <a16:creationId xmlns:a16="http://schemas.microsoft.com/office/drawing/2014/main" id="{AD2E6063-8D0C-EC34-6710-7B11CBB52A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13077" y="4976066"/>
                        <a:ext cx="1129089" cy="629727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C00000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zh-TW" altLang="en-US" dirty="0"/>
                      </a:p>
                    </p:txBody>
                  </p:sp>
                </p:grpSp>
                <p:pic>
                  <p:nvPicPr>
                    <p:cNvPr id="95" name="圖片 94" descr="一張含有 文字, 螢幕擷取畫面, 行動電話, 行動裝置 的圖片&#10;&#10;自動產生的描述">
                      <a:extLst>
                        <a:ext uri="{FF2B5EF4-FFF2-40B4-BE49-F238E27FC236}">
                          <a16:creationId xmlns:a16="http://schemas.microsoft.com/office/drawing/2014/main" id="{E27C0DAD-4089-FCC0-3C4E-97B66AF54E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254" t="12316" r="36327" b="12611"/>
                    <a:stretch/>
                  </p:blipFill>
                  <p:spPr>
                    <a:xfrm>
                      <a:off x="9097037" y="1204726"/>
                      <a:ext cx="2461431" cy="508899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圖片 95" descr="一張含有 文字, 電子產品, 行動電話, 螢幕擷取畫面 的圖片&#10;&#10;自動產生的描述">
                      <a:extLst>
                        <a:ext uri="{FF2B5EF4-FFF2-40B4-BE49-F238E27FC236}">
                          <a16:creationId xmlns:a16="http://schemas.microsoft.com/office/drawing/2014/main" id="{2F50CF01-E7A8-B4CA-FF49-834890AD09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592" t="12392" r="36570" b="12536"/>
                    <a:stretch/>
                  </p:blipFill>
                  <p:spPr>
                    <a:xfrm>
                      <a:off x="6302018" y="1232116"/>
                      <a:ext cx="2409387" cy="506809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" name="圖片 96" descr="一張含有 文字, 行動電話, 行動裝置, 可攜式通訊裝置 的圖片&#10;&#10;自動產生的描述">
                      <a:extLst>
                        <a:ext uri="{FF2B5EF4-FFF2-40B4-BE49-F238E27FC236}">
                          <a16:creationId xmlns:a16="http://schemas.microsoft.com/office/drawing/2014/main" id="{2B5037A6-6245-FAA6-DAF6-7C2E759BD3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982" t="12415" r="36180" b="11560"/>
                    <a:stretch/>
                  </p:blipFill>
                  <p:spPr>
                    <a:xfrm>
                      <a:off x="3517708" y="1232116"/>
                      <a:ext cx="2409387" cy="508304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箭號: 向右 97">
                      <a:extLst>
                        <a:ext uri="{FF2B5EF4-FFF2-40B4-BE49-F238E27FC236}">
                          <a16:creationId xmlns:a16="http://schemas.microsoft.com/office/drawing/2014/main" id="{B11BB4B5-95B6-8BD3-88D8-FB904004C6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29895" y="3501159"/>
                      <a:ext cx="364593" cy="408845"/>
                    </a:xfrm>
                    <a:prstGeom prst="rightArrow">
                      <a:avLst>
                        <a:gd name="adj1" fmla="val 46446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99" name="箭號: 向右 98">
                      <a:extLst>
                        <a:ext uri="{FF2B5EF4-FFF2-40B4-BE49-F238E27FC236}">
                          <a16:creationId xmlns:a16="http://schemas.microsoft.com/office/drawing/2014/main" id="{E37AD591-6404-44A2-BF69-7C8C315D7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53010" y="3501158"/>
                      <a:ext cx="364593" cy="408845"/>
                    </a:xfrm>
                    <a:prstGeom prst="rightArrow">
                      <a:avLst>
                        <a:gd name="adj1" fmla="val 46446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100" name="箭號: 向右 99">
                      <a:extLst>
                        <a:ext uri="{FF2B5EF4-FFF2-40B4-BE49-F238E27FC236}">
                          <a16:creationId xmlns:a16="http://schemas.microsoft.com/office/drawing/2014/main" id="{61F246DD-FAF2-30B8-0AAE-2C2429390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14973" y="3501158"/>
                      <a:ext cx="364593" cy="408845"/>
                    </a:xfrm>
                    <a:prstGeom prst="rightArrow">
                      <a:avLst>
                        <a:gd name="adj1" fmla="val 46446"/>
                        <a:gd name="adj2" fmla="val 50000"/>
                      </a:avLst>
                    </a:prstGeom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</p:grpSp>
              <p:sp>
                <p:nvSpPr>
                  <p:cNvPr id="93" name="矩形 92">
                    <a:extLst>
                      <a:ext uri="{FF2B5EF4-FFF2-40B4-BE49-F238E27FC236}">
                        <a16:creationId xmlns:a16="http://schemas.microsoft.com/office/drawing/2014/main" id="{CE001979-705D-BC7B-24F3-8DDD81F8D4EF}"/>
                      </a:ext>
                    </a:extLst>
                  </p:cNvPr>
                  <p:cNvSpPr/>
                  <p:nvPr/>
                </p:nvSpPr>
                <p:spPr>
                  <a:xfrm>
                    <a:off x="4737820" y="3364440"/>
                    <a:ext cx="544742" cy="234886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</p:grp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02702D2A-6AD7-8544-7C46-0082822643A4}"/>
                    </a:ext>
                  </a:extLst>
                </p:cNvPr>
                <p:cNvSpPr/>
                <p:nvPr/>
              </p:nvSpPr>
              <p:spPr>
                <a:xfrm>
                  <a:off x="6478638" y="3637978"/>
                  <a:ext cx="419119" cy="311192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C69111A5-EB9D-1280-9B77-18ADA8148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04603" y="3418706"/>
                <a:ext cx="314380" cy="118937"/>
              </a:xfrm>
              <a:prstGeom prst="rect">
                <a:avLst/>
              </a:prstGeom>
            </p:spPr>
          </p:pic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981B538C-B478-4AB7-835F-ABF9F48E1B43}"/>
                  </a:ext>
                </a:extLst>
              </p:cNvPr>
              <p:cNvSpPr txBox="1"/>
              <p:nvPr/>
            </p:nvSpPr>
            <p:spPr>
              <a:xfrm>
                <a:off x="4709924" y="3388996"/>
                <a:ext cx="51809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7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</a:t>
                </a:r>
                <a:r>
                  <a:rPr lang="en-US" altLang="zh-TW" sz="7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endParaRPr lang="zh-TW" altLang="en-US" sz="7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A9A88356-EA8F-4A42-C040-7401AD8F7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27054" y="3381840"/>
                <a:ext cx="292765" cy="118937"/>
              </a:xfrm>
              <a:prstGeom prst="rect">
                <a:avLst/>
              </a:prstGeom>
            </p:spPr>
          </p:pic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55E3650D-435F-CF05-5B63-47EB0AAB5B56}"/>
                  </a:ext>
                </a:extLst>
              </p:cNvPr>
              <p:cNvSpPr txBox="1"/>
              <p:nvPr/>
            </p:nvSpPr>
            <p:spPr>
              <a:xfrm>
                <a:off x="7548567" y="3352632"/>
                <a:ext cx="518091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7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使用者</a:t>
                </a:r>
                <a:r>
                  <a:rPr lang="en-US" altLang="zh-TW" sz="7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</a:t>
                </a:r>
                <a:endParaRPr lang="zh-TW" altLang="en-US" sz="7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62A2CE7F-AAE3-30BD-B266-F5FC32E3F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575" t="15459" r="22452"/>
            <a:stretch/>
          </p:blipFill>
          <p:spPr>
            <a:xfrm>
              <a:off x="3702959" y="1345321"/>
              <a:ext cx="238778" cy="152433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19F12B93-6C95-50A1-12C2-B3A823C29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15288" y="1356749"/>
              <a:ext cx="504895" cy="141006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29BB3266-CC92-35A1-AAFC-9F4A09249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575" t="15459" r="22452"/>
            <a:stretch/>
          </p:blipFill>
          <p:spPr>
            <a:xfrm>
              <a:off x="6521794" y="1345321"/>
              <a:ext cx="238778" cy="152433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9D485E2C-1977-7F4D-89D3-0FFD56FA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3295" y="1356749"/>
              <a:ext cx="504895" cy="141006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5F890A1C-A58B-CDCD-0948-C7433FCDB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575" t="15459" r="22452"/>
            <a:stretch/>
          </p:blipFill>
          <p:spPr>
            <a:xfrm>
              <a:off x="9369721" y="1343331"/>
              <a:ext cx="238778" cy="152433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0DFB2580-29D0-FCE4-4826-4E3D6BB6B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611222" y="1347674"/>
              <a:ext cx="504895" cy="141006"/>
            </a:xfrm>
            <a:prstGeom prst="rect">
              <a:avLst/>
            </a:prstGeom>
          </p:spPr>
        </p:pic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A82AEA82-7CC9-E49B-C57B-513B7964D0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81910" y="1306686"/>
            <a:ext cx="73413" cy="169016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3B0A37AE-FEFC-C043-0897-F574771E45C2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F3F3233-754D-3D92-0A85-E2FC336CD3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70501" y="4912915"/>
            <a:ext cx="117519" cy="10340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7B7962A-6A3C-70D9-F331-EC8D29AFB6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4083" y="4891450"/>
            <a:ext cx="117519" cy="103407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282135F-A277-4179-CE9E-595CE167776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2293" y="4891450"/>
            <a:ext cx="117519" cy="10340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87B006A-D398-7911-4D45-E49AA9AD05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6010" y="4912914"/>
            <a:ext cx="117519" cy="103407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064E57CC-E95A-D6BB-B5F0-F43F65190CD5}"/>
              </a:ext>
            </a:extLst>
          </p:cNvPr>
          <p:cNvSpPr txBox="1"/>
          <p:nvPr/>
        </p:nvSpPr>
        <p:spPr>
          <a:xfrm>
            <a:off x="6984873" y="4846931"/>
            <a:ext cx="3656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800" dirty="0">
              <a:solidFill>
                <a:srgbClr val="5F5F5F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73BE888-FB0C-8720-5752-69E8C9593EED}"/>
              </a:ext>
            </a:extLst>
          </p:cNvPr>
          <p:cNvSpPr txBox="1"/>
          <p:nvPr/>
        </p:nvSpPr>
        <p:spPr>
          <a:xfrm>
            <a:off x="7187809" y="4846931"/>
            <a:ext cx="3656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endParaRPr lang="zh-TW" altLang="en-US" sz="800" dirty="0">
              <a:solidFill>
                <a:srgbClr val="5F5F5F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24E8982-E55F-48AA-1CCC-3542BFA6757D}"/>
              </a:ext>
            </a:extLst>
          </p:cNvPr>
          <p:cNvSpPr txBox="1"/>
          <p:nvPr/>
        </p:nvSpPr>
        <p:spPr>
          <a:xfrm>
            <a:off x="7732669" y="4849806"/>
            <a:ext cx="3656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TW" altLang="en-US" sz="800" dirty="0">
              <a:solidFill>
                <a:srgbClr val="5F5F5F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415E6F9-D9D9-B4B5-A24A-8D0B3E85F745}"/>
              </a:ext>
            </a:extLst>
          </p:cNvPr>
          <p:cNvSpPr txBox="1"/>
          <p:nvPr/>
        </p:nvSpPr>
        <p:spPr>
          <a:xfrm>
            <a:off x="7932429" y="4849806"/>
            <a:ext cx="36562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800" b="1" dirty="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endParaRPr lang="zh-TW" altLang="en-US" sz="800" dirty="0">
              <a:solidFill>
                <a:srgbClr val="5F5F5F"/>
              </a:solidFill>
            </a:endParaRPr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D97A67AB-A8C1-5DD5-D336-7B275BA8445F}"/>
              </a:ext>
            </a:extLst>
          </p:cNvPr>
          <p:cNvGrpSpPr/>
          <p:nvPr/>
        </p:nvGrpSpPr>
        <p:grpSpPr>
          <a:xfrm>
            <a:off x="9862734" y="2665761"/>
            <a:ext cx="1315393" cy="219211"/>
            <a:chOff x="9862734" y="2665761"/>
            <a:chExt cx="1315393" cy="219211"/>
          </a:xfrm>
        </p:grpSpPr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78495235-EAE2-C6A3-E1B8-578D8E515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50769" y="2730204"/>
              <a:ext cx="117519" cy="103407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9AAD1274-DF73-6690-5D62-F86CA5463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152137" y="2706525"/>
              <a:ext cx="117519" cy="127085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32984AD8-1F09-FE69-F27C-DA19F6A4F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702561" y="2710953"/>
              <a:ext cx="117519" cy="103407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0C5AC770-E63D-869F-8D62-F93BA4A48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904064" y="2730203"/>
              <a:ext cx="117519" cy="103407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30108177-2FEF-B08B-427A-9D172DFF6559}"/>
                </a:ext>
              </a:extLst>
            </p:cNvPr>
            <p:cNvSpPr txBox="1"/>
            <p:nvPr/>
          </p:nvSpPr>
          <p:spPr>
            <a:xfrm>
              <a:off x="9862734" y="2669528"/>
              <a:ext cx="36562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rgbClr val="5F5F5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zh-TW" altLang="en-US" sz="800" dirty="0">
                <a:solidFill>
                  <a:srgbClr val="5F5F5F"/>
                </a:solidFill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14504F5C-0724-8205-4094-D3D501DDE5A7}"/>
                </a:ext>
              </a:extLst>
            </p:cNvPr>
            <p:cNvSpPr txBox="1"/>
            <p:nvPr/>
          </p:nvSpPr>
          <p:spPr>
            <a:xfrm>
              <a:off x="10065670" y="2667314"/>
              <a:ext cx="36562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rgbClr val="5F5F5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</a:t>
              </a:r>
              <a:endParaRPr lang="zh-TW" altLang="en-US" sz="800" dirty="0">
                <a:solidFill>
                  <a:srgbClr val="5F5F5F"/>
                </a:solidFill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3189F748-EB5E-4995-44F2-4F4E160415E5}"/>
                </a:ext>
              </a:extLst>
            </p:cNvPr>
            <p:cNvSpPr txBox="1"/>
            <p:nvPr/>
          </p:nvSpPr>
          <p:spPr>
            <a:xfrm>
              <a:off x="10612744" y="2665761"/>
              <a:ext cx="36562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rgbClr val="5F5F5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endParaRPr lang="zh-TW" altLang="en-US" sz="800" dirty="0">
                <a:solidFill>
                  <a:srgbClr val="5F5F5F"/>
                </a:solidFill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6DC81F87-0A25-78BA-9EDC-D2E62BE79871}"/>
                </a:ext>
              </a:extLst>
            </p:cNvPr>
            <p:cNvSpPr txBox="1"/>
            <p:nvPr/>
          </p:nvSpPr>
          <p:spPr>
            <a:xfrm>
              <a:off x="10812504" y="2665761"/>
              <a:ext cx="36562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800" b="1" dirty="0">
                  <a:solidFill>
                    <a:srgbClr val="5F5F5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</a:t>
              </a:r>
              <a:endParaRPr lang="zh-TW" altLang="en-US" sz="800" dirty="0">
                <a:solidFill>
                  <a:srgbClr val="5F5F5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644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6BDAED-8CBE-E1A3-2BA7-D033BB8EF0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290436-59CF-735C-83A1-E870C1BF33AC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99CDE8E-594D-092B-4A35-FD83832FD406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DF1AFD-DA96-D445-1CA8-95D026A1B7F8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DAA31FF-AEF4-25A0-470F-AAF94CD7C563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08C48AE-F716-B1F9-BF14-45AEB434DD7A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93C6D0B-294D-8041-3D53-7BAEAA9725B2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887583E-3852-D2D8-7099-6C217E3F763F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B2FECF-566C-ECD3-79B7-4D6D417E78D7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80287E-5FF3-9C2C-0E53-9680F5E7FEC2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8D436CFB-0C87-2480-095B-97945FF7496A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A584398-4B36-5D32-A703-0AB129BD3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86" y="1336571"/>
            <a:ext cx="504895" cy="14100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DA98CC7D-07F2-D4D4-6A19-84ADC45C0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083" y="1336571"/>
            <a:ext cx="504895" cy="14100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5A6904B-AB58-4649-3AA8-B8F99A7A4E59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衛教專區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89D9E116-4CB5-4657-9D48-C81D5A687113}"/>
              </a:ext>
            </a:extLst>
          </p:cNvPr>
          <p:cNvGrpSpPr/>
          <p:nvPr/>
        </p:nvGrpSpPr>
        <p:grpSpPr>
          <a:xfrm>
            <a:off x="9401481" y="1264329"/>
            <a:ext cx="921562" cy="219106"/>
            <a:chOff x="9412281" y="1270397"/>
            <a:chExt cx="921562" cy="219106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00C0D53-4FA8-DC29-9682-672958846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2281" y="1306070"/>
              <a:ext cx="271244" cy="152413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ACB56C8A-F452-0F0D-DFAB-58200A15E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6526" y="1270397"/>
              <a:ext cx="657317" cy="219106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76626A9E-D951-43C4-7B65-0908C96C7A60}"/>
              </a:ext>
            </a:extLst>
          </p:cNvPr>
          <p:cNvGrpSpPr/>
          <p:nvPr/>
        </p:nvGrpSpPr>
        <p:grpSpPr>
          <a:xfrm>
            <a:off x="531174" y="1126263"/>
            <a:ext cx="11129653" cy="5224310"/>
            <a:chOff x="525844" y="1125328"/>
            <a:chExt cx="11148267" cy="5239875"/>
          </a:xfrm>
        </p:grpSpPr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B77D9C79-7D57-9C47-43C8-D3A89D1EDAA8}"/>
                </a:ext>
              </a:extLst>
            </p:cNvPr>
            <p:cNvGrpSpPr/>
            <p:nvPr/>
          </p:nvGrpSpPr>
          <p:grpSpPr>
            <a:xfrm>
              <a:off x="525844" y="1125328"/>
              <a:ext cx="11148267" cy="5239875"/>
              <a:chOff x="525844" y="1125328"/>
              <a:chExt cx="11148267" cy="5239875"/>
            </a:xfrm>
          </p:grpSpPr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C81E5B52-7D1F-E0D8-B9FF-4B0607169A1D}"/>
                  </a:ext>
                </a:extLst>
              </p:cNvPr>
              <p:cNvGrpSpPr/>
              <p:nvPr/>
            </p:nvGrpSpPr>
            <p:grpSpPr>
              <a:xfrm>
                <a:off x="525844" y="1125328"/>
                <a:ext cx="11148267" cy="5239875"/>
                <a:chOff x="682487" y="1163983"/>
                <a:chExt cx="10866524" cy="5138665"/>
              </a:xfrm>
            </p:grpSpPr>
            <p:grpSp>
              <p:nvGrpSpPr>
                <p:cNvPr id="41" name="群組 40">
                  <a:extLst>
                    <a:ext uri="{FF2B5EF4-FFF2-40B4-BE49-F238E27FC236}">
                      <a16:creationId xmlns:a16="http://schemas.microsoft.com/office/drawing/2014/main" id="{BF0D7450-F760-AD25-D3FE-78DE000C8193}"/>
                    </a:ext>
                  </a:extLst>
                </p:cNvPr>
                <p:cNvGrpSpPr/>
                <p:nvPr/>
              </p:nvGrpSpPr>
              <p:grpSpPr>
                <a:xfrm>
                  <a:off x="682487" y="1163983"/>
                  <a:ext cx="10866524" cy="5138665"/>
                  <a:chOff x="792312" y="1196040"/>
                  <a:chExt cx="10756699" cy="5086730"/>
                </a:xfrm>
              </p:grpSpPr>
              <p:sp>
                <p:nvSpPr>
                  <p:cNvPr id="44" name="箭號: 向右 43">
                    <a:extLst>
                      <a:ext uri="{FF2B5EF4-FFF2-40B4-BE49-F238E27FC236}">
                        <a16:creationId xmlns:a16="http://schemas.microsoft.com/office/drawing/2014/main" id="{14892C58-C747-A76F-7A77-0A55BB18161E}"/>
                      </a:ext>
                    </a:extLst>
                  </p:cNvPr>
                  <p:cNvSpPr/>
                  <p:nvPr/>
                </p:nvSpPr>
                <p:spPr>
                  <a:xfrm>
                    <a:off x="6026178" y="3508674"/>
                    <a:ext cx="364593" cy="408845"/>
                  </a:xfrm>
                  <a:prstGeom prst="rightArrow">
                    <a:avLst>
                      <a:gd name="adj1" fmla="val 46446"/>
                      <a:gd name="adj2" fmla="val 50000"/>
                    </a:avLst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45" name="箭號: 向右 44">
                    <a:extLst>
                      <a:ext uri="{FF2B5EF4-FFF2-40B4-BE49-F238E27FC236}">
                        <a16:creationId xmlns:a16="http://schemas.microsoft.com/office/drawing/2014/main" id="{70A9964E-08A8-3C49-A704-4131F4CED7FF}"/>
                      </a:ext>
                    </a:extLst>
                  </p:cNvPr>
                  <p:cNvSpPr/>
                  <p:nvPr/>
                </p:nvSpPr>
                <p:spPr>
                  <a:xfrm>
                    <a:off x="8772814" y="3525569"/>
                    <a:ext cx="364593" cy="408845"/>
                  </a:xfrm>
                  <a:prstGeom prst="rightArrow">
                    <a:avLst>
                      <a:gd name="adj1" fmla="val 46446"/>
                      <a:gd name="adj2" fmla="val 50000"/>
                    </a:avLst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sp>
                <p:nvSpPr>
                  <p:cNvPr id="46" name="箭號: 向右 45">
                    <a:extLst>
                      <a:ext uri="{FF2B5EF4-FFF2-40B4-BE49-F238E27FC236}">
                        <a16:creationId xmlns:a16="http://schemas.microsoft.com/office/drawing/2014/main" id="{17C7FB28-3BB0-120B-B81D-D4930829B5B2}"/>
                      </a:ext>
                    </a:extLst>
                  </p:cNvPr>
                  <p:cNvSpPr/>
                  <p:nvPr/>
                </p:nvSpPr>
                <p:spPr>
                  <a:xfrm>
                    <a:off x="3217882" y="3508673"/>
                    <a:ext cx="364593" cy="408845"/>
                  </a:xfrm>
                  <a:prstGeom prst="rightArrow">
                    <a:avLst>
                      <a:gd name="adj1" fmla="val 46446"/>
                      <a:gd name="adj2" fmla="val 50000"/>
                    </a:avLst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dirty="0"/>
                  </a:p>
                </p:txBody>
              </p:sp>
              <p:grpSp>
                <p:nvGrpSpPr>
                  <p:cNvPr id="47" name="群組 46">
                    <a:extLst>
                      <a:ext uri="{FF2B5EF4-FFF2-40B4-BE49-F238E27FC236}">
                        <a16:creationId xmlns:a16="http://schemas.microsoft.com/office/drawing/2014/main" id="{DA244CE2-F856-7C13-CBB0-02BA44330A4C}"/>
                      </a:ext>
                    </a:extLst>
                  </p:cNvPr>
                  <p:cNvGrpSpPr/>
                  <p:nvPr/>
                </p:nvGrpSpPr>
                <p:grpSpPr>
                  <a:xfrm>
                    <a:off x="792312" y="1196040"/>
                    <a:ext cx="10756699" cy="5086730"/>
                    <a:chOff x="792312" y="1196040"/>
                    <a:chExt cx="10756699" cy="5086730"/>
                  </a:xfrm>
                </p:grpSpPr>
                <p:grpSp>
                  <p:nvGrpSpPr>
                    <p:cNvPr id="48" name="群組 47">
                      <a:extLst>
                        <a:ext uri="{FF2B5EF4-FFF2-40B4-BE49-F238E27FC236}">
                          <a16:creationId xmlns:a16="http://schemas.microsoft.com/office/drawing/2014/main" id="{D8232CF3-B0BF-B79F-D489-B872A3DA17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92312" y="1196040"/>
                      <a:ext cx="10756699" cy="5086730"/>
                      <a:chOff x="938630" y="1159931"/>
                      <a:chExt cx="10756699" cy="5086730"/>
                    </a:xfrm>
                  </p:grpSpPr>
                  <p:grpSp>
                    <p:nvGrpSpPr>
                      <p:cNvPr id="52" name="群組 51">
                        <a:extLst>
                          <a:ext uri="{FF2B5EF4-FFF2-40B4-BE49-F238E27FC236}">
                            <a16:creationId xmlns:a16="http://schemas.microsoft.com/office/drawing/2014/main" id="{71A4B501-4904-6B98-B1EC-1728B9B168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38630" y="1159931"/>
                        <a:ext cx="2389201" cy="5086730"/>
                        <a:chOff x="2147858" y="1258775"/>
                        <a:chExt cx="2389201" cy="5086730"/>
                      </a:xfrm>
                    </p:grpSpPr>
                    <p:pic>
                      <p:nvPicPr>
                        <p:cNvPr id="95" name="圖片 94" descr="一張含有 文字, 螢幕擷取畫面, 多媒體, 通訊設備 的圖片&#10;&#10;自動產生的描述">
                          <a:extLst>
                            <a:ext uri="{FF2B5EF4-FFF2-40B4-BE49-F238E27FC236}">
                              <a16:creationId xmlns:a16="http://schemas.microsoft.com/office/drawing/2014/main" id="{B5D9A826-A8AE-7855-E756-87D17DA1C3C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1798" t="4665" r="12523" b="5772"/>
                        <a:stretch/>
                      </p:blipFill>
                      <p:spPr>
                        <a:xfrm>
                          <a:off x="2147858" y="1258775"/>
                          <a:ext cx="2389201" cy="508673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96" name="矩形 95">
                          <a:extLst>
                            <a:ext uri="{FF2B5EF4-FFF2-40B4-BE49-F238E27FC236}">
                              <a16:creationId xmlns:a16="http://schemas.microsoft.com/office/drawing/2014/main" id="{CC5E46DB-4083-F4BB-FD0D-636C4DAEC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64278" y="5110360"/>
                          <a:ext cx="1106472" cy="646742"/>
                        </a:xfrm>
                        <a:prstGeom prst="rect">
                          <a:avLst/>
                        </a:prstGeom>
                        <a:noFill/>
                        <a:ln w="38100"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TW" altLang="en-US" dirty="0"/>
                        </a:p>
                      </p:txBody>
                    </p:sp>
                  </p:grpSp>
                  <p:pic>
                    <p:nvPicPr>
                      <p:cNvPr id="53" name="圖片 52" descr="一張含有 文字, 行動電話, 行動裝置, 通訊設備 的圖片&#10;&#10;自動產生的描述">
                        <a:extLst>
                          <a:ext uri="{FF2B5EF4-FFF2-40B4-BE49-F238E27FC236}">
                            <a16:creationId xmlns:a16="http://schemas.microsoft.com/office/drawing/2014/main" id="{4212A1AC-974F-B15A-1C93-BEB8C8F14A09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292" t="11992" r="36508" b="12762"/>
                      <a:stretch/>
                    </p:blipFill>
                    <p:spPr>
                      <a:xfrm>
                        <a:off x="3694844" y="1159931"/>
                        <a:ext cx="2442631" cy="5086730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3" name="圖片 92" descr="一張含有 文字, 行動電話, 行動裝置, 通訊設備 的圖片&#10;&#10;自動產生的描述">
                        <a:extLst>
                          <a:ext uri="{FF2B5EF4-FFF2-40B4-BE49-F238E27FC236}">
                            <a16:creationId xmlns:a16="http://schemas.microsoft.com/office/drawing/2014/main" id="{BECF072E-0B34-25DE-2AD9-67BC3981CBD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792" t="12133" r="36477" b="12620"/>
                      <a:stretch/>
                    </p:blipFill>
                    <p:spPr>
                      <a:xfrm>
                        <a:off x="6533616" y="1173026"/>
                        <a:ext cx="2360873" cy="5060539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4" name="圖片 93" descr="一張含有 電子產品, 文字, 行動電話, 通訊設備 的圖片&#10;&#10;自動產生的描述">
                        <a:extLst>
                          <a:ext uri="{FF2B5EF4-FFF2-40B4-BE49-F238E27FC236}">
                            <a16:creationId xmlns:a16="http://schemas.microsoft.com/office/drawing/2014/main" id="{7DBCC813-C286-F8D0-0DED-73CAA6A17A3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764" t="12158" r="36505" b="12191"/>
                      <a:stretch/>
                    </p:blipFill>
                    <p:spPr>
                      <a:xfrm>
                        <a:off x="9306919" y="1159931"/>
                        <a:ext cx="2388410" cy="506790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9" name="矩形 48">
                      <a:extLst>
                        <a:ext uri="{FF2B5EF4-FFF2-40B4-BE49-F238E27FC236}">
                          <a16:creationId xmlns:a16="http://schemas.microsoft.com/office/drawing/2014/main" id="{CD1D3F10-4C5A-59C2-EF2A-D75EB1345D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60927" y="2955296"/>
                      <a:ext cx="2070030" cy="979118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50" name="矩形 49">
                      <a:extLst>
                        <a:ext uri="{FF2B5EF4-FFF2-40B4-BE49-F238E27FC236}">
                          <a16:creationId xmlns:a16="http://schemas.microsoft.com/office/drawing/2014/main" id="{C28E156B-744A-F538-61DE-7090EA553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6217" y="3934414"/>
                      <a:ext cx="1974601" cy="33278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  <p:sp>
                  <p:nvSpPr>
                    <p:cNvPr id="51" name="矩形 50">
                      <a:extLst>
                        <a:ext uri="{FF2B5EF4-FFF2-40B4-BE49-F238E27FC236}">
                          <a16:creationId xmlns:a16="http://schemas.microsoft.com/office/drawing/2014/main" id="{A746EBC1-5C87-9989-536C-5BFB6DF6C2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53345" y="5750133"/>
                      <a:ext cx="638794" cy="232016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</p:grpSp>
            </p:grpSp>
            <p:pic>
              <p:nvPicPr>
                <p:cNvPr id="42" name="圖片 41">
                  <a:extLst>
                    <a:ext uri="{FF2B5EF4-FFF2-40B4-BE49-F238E27FC236}">
                      <a16:creationId xmlns:a16="http://schemas.microsoft.com/office/drawing/2014/main" id="{38809A18-A04B-F06E-01B5-9E33FCB07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8575" t="15459" r="22452"/>
                <a:stretch/>
              </p:blipFill>
              <p:spPr>
                <a:xfrm>
                  <a:off x="3741317" y="1325143"/>
                  <a:ext cx="238778" cy="152433"/>
                </a:xfrm>
                <a:prstGeom prst="rect">
                  <a:avLst/>
                </a:prstGeom>
              </p:spPr>
            </p:pic>
            <p:pic>
              <p:nvPicPr>
                <p:cNvPr id="43" name="圖片 42">
                  <a:extLst>
                    <a:ext uri="{FF2B5EF4-FFF2-40B4-BE49-F238E27FC236}">
                      <a16:creationId xmlns:a16="http://schemas.microsoft.com/office/drawing/2014/main" id="{8F04B6F6-C161-8773-DC2E-6D5B1AD4E8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8575" t="15459" r="22452"/>
                <a:stretch/>
              </p:blipFill>
              <p:spPr>
                <a:xfrm>
                  <a:off x="6562934" y="1320136"/>
                  <a:ext cx="238778" cy="152433"/>
                </a:xfrm>
                <a:prstGeom prst="rect">
                  <a:avLst/>
                </a:prstGeom>
              </p:spPr>
            </p:pic>
          </p:grpSp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1A14B4E0-AF09-A307-DBC3-DC40D31F04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56072" y="1296846"/>
                <a:ext cx="1092185" cy="180731"/>
              </a:xfrm>
              <a:prstGeom prst="rect">
                <a:avLst/>
              </a:prstGeom>
            </p:spPr>
          </p:pic>
        </p:grp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513073BC-FF1A-726B-2878-EF492088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70494" y="1274937"/>
              <a:ext cx="325639" cy="160809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2999FE7-4EAE-AB4A-FE6C-82E880939027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418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822EF773-CA9A-3BFA-204E-E8D001D1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CF665A9-91E4-694D-B980-0DC1CF58B6A8}"/>
              </a:ext>
            </a:extLst>
          </p:cNvPr>
          <p:cNvSpPr txBox="1"/>
          <p:nvPr/>
        </p:nvSpPr>
        <p:spPr>
          <a:xfrm>
            <a:off x="1653206" y="654552"/>
            <a:ext cx="93332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0" b="1" i="0" u="none" strike="noStrike" dirty="0" err="1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Silver</a:t>
            </a:r>
            <a:r>
              <a:rPr lang="en-US" altLang="zh-TW" sz="14000" b="1" i="0" u="none" strike="noStrike" dirty="0" err="1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Ease</a:t>
            </a:r>
            <a:endParaRPr lang="zh-TW" altLang="en-US" sz="140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EFFE69-B147-1E7B-CB42-C6955E04C6B8}"/>
              </a:ext>
            </a:extLst>
          </p:cNvPr>
          <p:cNvSpPr txBox="1"/>
          <p:nvPr/>
        </p:nvSpPr>
        <p:spPr>
          <a:xfrm>
            <a:off x="1556821" y="569547"/>
            <a:ext cx="93332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0" b="1" i="0" u="none" strike="noStrike" dirty="0" err="1">
                <a:solidFill>
                  <a:srgbClr val="534F4A"/>
                </a:solidFill>
                <a:effectLst/>
                <a:latin typeface="Arial" panose="020B0604020202020204" pitchFamily="34" charset="0"/>
              </a:rPr>
              <a:t>Silver</a:t>
            </a:r>
            <a:r>
              <a:rPr lang="en-US" altLang="zh-TW" sz="14000" b="1" i="0" u="none" strike="noStrike" dirty="0" err="1">
                <a:solidFill>
                  <a:srgbClr val="4A80BC"/>
                </a:solidFill>
                <a:effectLst/>
                <a:latin typeface="Arial" panose="020B0604020202020204" pitchFamily="34" charset="0"/>
              </a:rPr>
              <a:t>Eas</a:t>
            </a:r>
            <a:r>
              <a:rPr lang="en-US" altLang="zh-TW" sz="14000" b="1" dirty="0" err="1">
                <a:solidFill>
                  <a:srgbClr val="4A80BC"/>
                </a:solidFill>
                <a:latin typeface="Arial" panose="020B0604020202020204" pitchFamily="34" charset="0"/>
              </a:rPr>
              <a:t>e</a:t>
            </a:r>
            <a:endParaRPr lang="zh-TW" altLang="en-US" sz="14000" b="1" dirty="0">
              <a:solidFill>
                <a:srgbClr val="4A80BC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D75F87-4F1E-41EB-5A82-F73155B417F3}"/>
              </a:ext>
            </a:extLst>
          </p:cNvPr>
          <p:cNvSpPr txBox="1"/>
          <p:nvPr/>
        </p:nvSpPr>
        <p:spPr>
          <a:xfrm>
            <a:off x="1822563" y="3956680"/>
            <a:ext cx="2989064" cy="98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3600"/>
              </a:lnSpc>
            </a:pPr>
            <a:r>
              <a:rPr lang="zh-TW" altLang="en-US" sz="2800" b="1" i="0" u="none" strike="noStrike" dirty="0">
                <a:solidFill>
                  <a:srgbClr val="59595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銀的意思</a:t>
            </a:r>
            <a:endParaRPr lang="en-US" altLang="zh-TW" sz="2800" b="1" i="0" u="none" strike="noStrike" dirty="0">
              <a:solidFill>
                <a:srgbClr val="59595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>
              <a:lnSpc>
                <a:spcPts val="3600"/>
              </a:lnSpc>
            </a:pPr>
            <a:r>
              <a:rPr lang="zh-TW" altLang="en-US" sz="2800" b="1" i="0" u="none" strike="noStrike" dirty="0">
                <a:solidFill>
                  <a:srgbClr val="59595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寓意為銀髮族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6FA23407-3C54-FA43-33CC-5B9B95FA4750}"/>
              </a:ext>
            </a:extLst>
          </p:cNvPr>
          <p:cNvSpPr/>
          <p:nvPr/>
        </p:nvSpPr>
        <p:spPr>
          <a:xfrm>
            <a:off x="3599357" y="3690137"/>
            <a:ext cx="122881" cy="122881"/>
          </a:xfrm>
          <a:prstGeom prst="flowChartConnector">
            <a:avLst/>
          </a:prstGeom>
          <a:solidFill>
            <a:srgbClr val="534F4A"/>
          </a:solidFill>
          <a:ln>
            <a:solidFill>
              <a:srgbClr val="534F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8C37DB-1D66-4ACE-C3B4-0DA9C1DD37D3}"/>
              </a:ext>
            </a:extLst>
          </p:cNvPr>
          <p:cNvCxnSpPr>
            <a:cxnSpLocks/>
          </p:cNvCxnSpPr>
          <p:nvPr/>
        </p:nvCxnSpPr>
        <p:spPr>
          <a:xfrm flipH="1">
            <a:off x="1540637" y="2572656"/>
            <a:ext cx="4779170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6BA5ABF-3AD0-8C10-853F-B9B2680C7BEE}"/>
              </a:ext>
            </a:extLst>
          </p:cNvPr>
          <p:cNvCxnSpPr>
            <a:cxnSpLocks/>
          </p:cNvCxnSpPr>
          <p:nvPr/>
        </p:nvCxnSpPr>
        <p:spPr>
          <a:xfrm flipH="1">
            <a:off x="6476319" y="2572656"/>
            <a:ext cx="4181475" cy="0"/>
          </a:xfrm>
          <a:prstGeom prst="line">
            <a:avLst/>
          </a:prstGeom>
          <a:ln w="28575" cap="flat" cmpd="sng" algn="ctr">
            <a:solidFill>
              <a:srgbClr val="4A80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FBCD6C8-CAE6-DC5E-0112-BEF0F12C2E97}"/>
              </a:ext>
            </a:extLst>
          </p:cNvPr>
          <p:cNvSpPr txBox="1"/>
          <p:nvPr/>
        </p:nvSpPr>
        <p:spPr>
          <a:xfrm>
            <a:off x="5295697" y="3851991"/>
            <a:ext cx="6210300" cy="982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lvl="1" algn="ctr">
              <a:lnSpc>
                <a:spcPts val="2500"/>
              </a:lnSpc>
              <a:defRPr sz="2400" b="1" i="0" u="none" strike="noStrike">
                <a:solidFill>
                  <a:srgbClr val="59595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</a:lstStyle>
          <a:p>
            <a:pPr lvl="1">
              <a:lnSpc>
                <a:spcPts val="3600"/>
              </a:lnSpc>
            </a:pPr>
            <a:r>
              <a:rPr lang="zh-TW" altLang="en-US" sz="2800" dirty="0">
                <a:solidFill>
                  <a:srgbClr val="4A80BC"/>
                </a:solidFill>
              </a:rPr>
              <a:t>簡單</a:t>
            </a:r>
            <a:endParaRPr lang="en-US" altLang="zh-TW" sz="2800" dirty="0">
              <a:solidFill>
                <a:srgbClr val="4A80BC"/>
              </a:solidFill>
            </a:endParaRPr>
          </a:p>
          <a:p>
            <a:pPr lvl="1">
              <a:lnSpc>
                <a:spcPts val="3600"/>
              </a:lnSpc>
            </a:pPr>
            <a:r>
              <a:rPr lang="zh-TW" altLang="en-US" sz="2800" dirty="0">
                <a:solidFill>
                  <a:srgbClr val="4A80BC"/>
                </a:solidFill>
              </a:rPr>
              <a:t>象徵著方便、容易使用</a:t>
            </a:r>
          </a:p>
        </p:txBody>
      </p:sp>
      <p:sp>
        <p:nvSpPr>
          <p:cNvPr id="11" name="流程圖: 接點 10">
            <a:extLst>
              <a:ext uri="{FF2B5EF4-FFF2-40B4-BE49-F238E27FC236}">
                <a16:creationId xmlns:a16="http://schemas.microsoft.com/office/drawing/2014/main" id="{E2C4F2AE-0F01-4BDB-21FB-C705509C47BA}"/>
              </a:ext>
            </a:extLst>
          </p:cNvPr>
          <p:cNvSpPr/>
          <p:nvPr/>
        </p:nvSpPr>
        <p:spPr>
          <a:xfrm>
            <a:off x="8400847" y="3567256"/>
            <a:ext cx="122881" cy="122881"/>
          </a:xfrm>
          <a:prstGeom prst="flowChartConnector">
            <a:avLst/>
          </a:prstGeom>
          <a:solidFill>
            <a:srgbClr val="4A80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1E022FD-733E-7A29-1B50-0A269532A468}"/>
              </a:ext>
            </a:extLst>
          </p:cNvPr>
          <p:cNvCxnSpPr>
            <a:cxnSpLocks/>
          </p:cNvCxnSpPr>
          <p:nvPr/>
        </p:nvCxnSpPr>
        <p:spPr>
          <a:xfrm flipH="1">
            <a:off x="3681934" y="2572656"/>
            <a:ext cx="354398" cy="11382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1328BDF-B175-9050-A002-BAE0D97DD5F3}"/>
              </a:ext>
            </a:extLst>
          </p:cNvPr>
          <p:cNvCxnSpPr>
            <a:cxnSpLocks/>
          </p:cNvCxnSpPr>
          <p:nvPr/>
        </p:nvCxnSpPr>
        <p:spPr>
          <a:xfrm>
            <a:off x="8382735" y="2572656"/>
            <a:ext cx="79553" cy="994600"/>
          </a:xfrm>
          <a:prstGeom prst="line">
            <a:avLst/>
          </a:prstGeom>
          <a:ln w="28575">
            <a:solidFill>
              <a:srgbClr val="4A8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5A854BE-AA81-4A54-5573-0121E9818F80}"/>
              </a:ext>
            </a:extLst>
          </p:cNvPr>
          <p:cNvSpPr txBox="1"/>
          <p:nvPr/>
        </p:nvSpPr>
        <p:spPr>
          <a:xfrm>
            <a:off x="2497965" y="5388303"/>
            <a:ext cx="7941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spcBef>
                <a:spcPts val="0"/>
              </a:spcBef>
              <a:spcAft>
                <a:spcPts val="1200"/>
              </a:spcAft>
            </a:pPr>
            <a:r>
              <a:rPr lang="zh-TW" altLang="en-US" sz="28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希望此系統可以為銀髮族帶來便捷的生活</a:t>
            </a:r>
          </a:p>
        </p:txBody>
      </p:sp>
      <p:cxnSp>
        <p:nvCxnSpPr>
          <p:cNvPr id="15" name="0 _4">
            <a:extLst>
              <a:ext uri="{FF2B5EF4-FFF2-40B4-BE49-F238E27FC236}">
                <a16:creationId xmlns:a16="http://schemas.microsoft.com/office/drawing/2014/main" id="{0B0A0F90-E243-2398-EB23-42DD88ADB23C}"/>
              </a:ext>
            </a:extLst>
          </p:cNvPr>
          <p:cNvCxnSpPr/>
          <p:nvPr/>
        </p:nvCxnSpPr>
        <p:spPr>
          <a:xfrm>
            <a:off x="3895223" y="5936015"/>
            <a:ext cx="5119805" cy="0"/>
          </a:xfrm>
          <a:prstGeom prst="line">
            <a:avLst/>
          </a:prstGeom>
          <a:ln w="25400">
            <a:gradFill>
              <a:gsLst>
                <a:gs pos="49000">
                  <a:srgbClr val="3B3838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3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1721">
            <a:extLst>
              <a:ext uri="{FF2B5EF4-FFF2-40B4-BE49-F238E27FC236}">
                <a16:creationId xmlns:a16="http://schemas.microsoft.com/office/drawing/2014/main" id="{6009BF14-3063-FCA0-8A78-DFE8D1B31C52}"/>
              </a:ext>
            </a:extLst>
          </p:cNvPr>
          <p:cNvSpPr/>
          <p:nvPr/>
        </p:nvSpPr>
        <p:spPr>
          <a:xfrm rot="18900000">
            <a:off x="3047146" y="5441670"/>
            <a:ext cx="257680" cy="257680"/>
          </a:xfrm>
          <a:prstGeom prst="roundRect">
            <a:avLst>
              <a:gd name="adj" fmla="val 15000"/>
            </a:avLst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67733" tIns="67733" rIns="67733" bIns="67733" anchor="ctr"/>
          <a:lstStyle/>
          <a:p>
            <a:pPr>
              <a:spcBef>
                <a:spcPts val="4500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Shape 1732">
            <a:extLst>
              <a:ext uri="{FF2B5EF4-FFF2-40B4-BE49-F238E27FC236}">
                <a16:creationId xmlns:a16="http://schemas.microsoft.com/office/drawing/2014/main" id="{81AA076D-554D-8BA1-6DCD-999B2ABE82D7}"/>
              </a:ext>
            </a:extLst>
          </p:cNvPr>
          <p:cNvSpPr/>
          <p:nvPr/>
        </p:nvSpPr>
        <p:spPr>
          <a:xfrm rot="18900000">
            <a:off x="3047147" y="5522491"/>
            <a:ext cx="257680" cy="25768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508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>
              <a:spcBef>
                <a:spcPts val="4500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C0E6585-9A0A-374F-25AC-B0A87B83AA25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588D6FD-8D08-DF4D-0300-9C08D9D59764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7443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0" grpId="0"/>
      <p:bldP spid="11" grpId="0" animBg="1"/>
      <p:bldP spid="14" grpId="0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6BDAED-8CBE-E1A3-2BA7-D033BB8EF0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290436-59CF-735C-83A1-E870C1BF33AC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99CDE8E-594D-092B-4A35-FD83832FD406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DF1AFD-DA96-D445-1CA8-95D026A1B7F8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DAA31FF-AEF4-25A0-470F-AAF94CD7C563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08C48AE-F716-B1F9-BF14-45AEB434DD7A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93C6D0B-294D-8041-3D53-7BAEAA9725B2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887583E-3852-D2D8-7099-6C217E3F763F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B2FECF-566C-ECD3-79B7-4D6D417E78D7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80287E-5FF3-9C2C-0E53-9680F5E7FEC2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47ED2C8-3769-73AA-3C47-34B4F39BC73E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2AFAE4-AF93-B2A2-12B2-C7F74BDCED1E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求救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55304FC-4F9C-0F93-3A2C-60DCE916036E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05E8518-511A-E662-2C4A-E131D54FA4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701" b="21605"/>
          <a:stretch/>
        </p:blipFill>
        <p:spPr>
          <a:xfrm>
            <a:off x="3002884" y="1359507"/>
            <a:ext cx="6186231" cy="4841268"/>
          </a:xfrm>
          <a:prstGeom prst="rect">
            <a:avLst/>
          </a:prstGeom>
        </p:spPr>
      </p:pic>
      <p:sp>
        <p:nvSpPr>
          <p:cNvPr id="19" name="箭號: 向上 18">
            <a:extLst>
              <a:ext uri="{FF2B5EF4-FFF2-40B4-BE49-F238E27FC236}">
                <a16:creationId xmlns:a16="http://schemas.microsoft.com/office/drawing/2014/main" id="{07E235B0-05E3-E4E1-3BCC-6F10A4418F24}"/>
              </a:ext>
            </a:extLst>
          </p:cNvPr>
          <p:cNvSpPr/>
          <p:nvPr/>
        </p:nvSpPr>
        <p:spPr>
          <a:xfrm rot="18357206">
            <a:off x="7458774" y="4022374"/>
            <a:ext cx="542830" cy="81509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44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6BDAED-8CBE-E1A3-2BA7-D033BB8EF0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290436-59CF-735C-83A1-E870C1BF33AC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99CDE8E-594D-092B-4A35-FD83832FD406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DF1AFD-DA96-D445-1CA8-95D026A1B7F8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DAA31FF-AEF4-25A0-470F-AAF94CD7C563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08C48AE-F716-B1F9-BF14-45AEB434DD7A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93C6D0B-294D-8041-3D53-7BAEAA9725B2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887583E-3852-D2D8-7099-6C217E3F763F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B2FECF-566C-ECD3-79B7-4D6D417E78D7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80287E-5FF3-9C2C-0E53-9680F5E7FEC2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D47ED2C8-3769-73AA-3C47-34B4F39BC73E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F2AFAE4-AF93-B2A2-12B2-C7F74BDCED1E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求救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DD9DA58-B3E6-1B37-9314-5B03AE17A578}"/>
              </a:ext>
            </a:extLst>
          </p:cNvPr>
          <p:cNvSpPr txBox="1"/>
          <p:nvPr/>
        </p:nvSpPr>
        <p:spPr>
          <a:xfrm>
            <a:off x="325600" y="1104555"/>
            <a:ext cx="211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16000">
              <a:buSzPct val="75000"/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即時傳送通知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F148777-31B3-D28A-1AD9-C5770100A6A7}"/>
              </a:ext>
            </a:extLst>
          </p:cNvPr>
          <p:cNvSpPr txBox="1"/>
          <p:nvPr/>
        </p:nvSpPr>
        <p:spPr>
          <a:xfrm>
            <a:off x="597197" y="1486239"/>
            <a:ext cx="211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0" indent="-216000">
              <a:buSzPct val="75000"/>
              <a:buFont typeface="Wingdings" panose="05000000000000000000" pitchFamily="2" charset="2"/>
              <a:buChar char="ü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即時拍照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55304FC-4F9C-0F93-3A2C-60DCE916036E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615263D4-AA3D-A455-3A68-10E2E680FD14}"/>
              </a:ext>
            </a:extLst>
          </p:cNvPr>
          <p:cNvGrpSpPr/>
          <p:nvPr/>
        </p:nvGrpSpPr>
        <p:grpSpPr>
          <a:xfrm>
            <a:off x="4147628" y="1196040"/>
            <a:ext cx="5478842" cy="5186421"/>
            <a:chOff x="3424614" y="1203124"/>
            <a:chExt cx="5478842" cy="5186421"/>
          </a:xfrm>
        </p:grpSpPr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6F99336E-80A3-744C-A22F-944329BFA613}"/>
                </a:ext>
              </a:extLst>
            </p:cNvPr>
            <p:cNvGrpSpPr/>
            <p:nvPr/>
          </p:nvGrpSpPr>
          <p:grpSpPr>
            <a:xfrm>
              <a:off x="3424614" y="1203124"/>
              <a:ext cx="5478842" cy="5186421"/>
              <a:chOff x="3424614" y="1203124"/>
              <a:chExt cx="5478842" cy="5186421"/>
            </a:xfrm>
          </p:grpSpPr>
          <p:grpSp>
            <p:nvGrpSpPr>
              <p:cNvPr id="52" name="群組 51">
                <a:extLst>
                  <a:ext uri="{FF2B5EF4-FFF2-40B4-BE49-F238E27FC236}">
                    <a16:creationId xmlns:a16="http://schemas.microsoft.com/office/drawing/2014/main" id="{C1E8249F-83F1-E55C-9D5B-ABDB65DF2E7E}"/>
                  </a:ext>
                </a:extLst>
              </p:cNvPr>
              <p:cNvGrpSpPr/>
              <p:nvPr/>
            </p:nvGrpSpPr>
            <p:grpSpPr>
              <a:xfrm>
                <a:off x="3424614" y="1203124"/>
                <a:ext cx="5478842" cy="5186421"/>
                <a:chOff x="3424614" y="1203124"/>
                <a:chExt cx="5478842" cy="5186421"/>
              </a:xfrm>
            </p:grpSpPr>
            <p:grpSp>
              <p:nvGrpSpPr>
                <p:cNvPr id="55" name="群組 54">
                  <a:extLst>
                    <a:ext uri="{FF2B5EF4-FFF2-40B4-BE49-F238E27FC236}">
                      <a16:creationId xmlns:a16="http://schemas.microsoft.com/office/drawing/2014/main" id="{85D1B116-0674-48E3-66CE-EB4E4448B601}"/>
                    </a:ext>
                  </a:extLst>
                </p:cNvPr>
                <p:cNvGrpSpPr/>
                <p:nvPr/>
              </p:nvGrpSpPr>
              <p:grpSpPr>
                <a:xfrm>
                  <a:off x="3424614" y="1203124"/>
                  <a:ext cx="5478842" cy="5186421"/>
                  <a:chOff x="3424614" y="1203124"/>
                  <a:chExt cx="5478842" cy="5186421"/>
                </a:xfrm>
              </p:grpSpPr>
              <p:grpSp>
                <p:nvGrpSpPr>
                  <p:cNvPr id="59" name="群組 58">
                    <a:extLst>
                      <a:ext uri="{FF2B5EF4-FFF2-40B4-BE49-F238E27FC236}">
                        <a16:creationId xmlns:a16="http://schemas.microsoft.com/office/drawing/2014/main" id="{43B45B16-5308-E900-5DCD-199F6FA56CED}"/>
                      </a:ext>
                    </a:extLst>
                  </p:cNvPr>
                  <p:cNvGrpSpPr/>
                  <p:nvPr/>
                </p:nvGrpSpPr>
                <p:grpSpPr>
                  <a:xfrm>
                    <a:off x="3424614" y="1203124"/>
                    <a:ext cx="2471738" cy="5186421"/>
                    <a:chOff x="3424614" y="1183209"/>
                    <a:chExt cx="2471738" cy="5230888"/>
                  </a:xfrm>
                </p:grpSpPr>
                <p:pic>
                  <p:nvPicPr>
                    <p:cNvPr id="61" name="圖片 60" descr="一張含有 行動電話, 可攜式通訊裝置, 通訊設備, 行動裝置 的圖片&#10;&#10;自動產生的描述">
                      <a:extLst>
                        <a:ext uri="{FF2B5EF4-FFF2-40B4-BE49-F238E27FC236}">
                          <a16:creationId xmlns:a16="http://schemas.microsoft.com/office/drawing/2014/main" id="{64740A71-C36B-D042-4EDC-FD677DC3D1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525" t="12116" r="36444" b="12259"/>
                    <a:stretch/>
                  </p:blipFill>
                  <p:spPr>
                    <a:xfrm>
                      <a:off x="3424614" y="1183209"/>
                      <a:ext cx="2471738" cy="52308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2" name="矩形 61">
                      <a:extLst>
                        <a:ext uri="{FF2B5EF4-FFF2-40B4-BE49-F238E27FC236}">
                          <a16:creationId xmlns:a16="http://schemas.microsoft.com/office/drawing/2014/main" id="{B34C0CDD-527E-9D82-BEA8-4FD67FE2A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50078" y="3822091"/>
                      <a:ext cx="1782356" cy="398848"/>
                    </a:xfrm>
                    <a:prstGeom prst="rect">
                      <a:avLst/>
                    </a:prstGeom>
                    <a:noFill/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 dirty="0"/>
                    </a:p>
                  </p:txBody>
                </p:sp>
              </p:grpSp>
              <p:pic>
                <p:nvPicPr>
                  <p:cNvPr id="60" name="圖片 59" descr="一張含有 文字, 行動電話, 行動裝置, 通訊設備 的圖片&#10;&#10;自動產生的描述">
                    <a:extLst>
                      <a:ext uri="{FF2B5EF4-FFF2-40B4-BE49-F238E27FC236}">
                        <a16:creationId xmlns:a16="http://schemas.microsoft.com/office/drawing/2014/main" id="{74DB265E-E633-2208-5A09-383D3E133B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584" t="12083" r="36385" b="12291"/>
                  <a:stretch/>
                </p:blipFill>
                <p:spPr>
                  <a:xfrm>
                    <a:off x="6431717" y="1203183"/>
                    <a:ext cx="2471739" cy="51620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6" name="圖片 55">
                  <a:extLst>
                    <a:ext uri="{FF2B5EF4-FFF2-40B4-BE49-F238E27FC236}">
                      <a16:creationId xmlns:a16="http://schemas.microsoft.com/office/drawing/2014/main" id="{9609A2E1-F3BF-6D9D-1540-6FDBE302E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18558" y="1405091"/>
                  <a:ext cx="327742" cy="98476"/>
                </a:xfrm>
                <a:prstGeom prst="rect">
                  <a:avLst/>
                </a:prstGeom>
              </p:spPr>
            </p:pic>
            <p:pic>
              <p:nvPicPr>
                <p:cNvPr id="57" name="圖片 56">
                  <a:extLst>
                    <a:ext uri="{FF2B5EF4-FFF2-40B4-BE49-F238E27FC236}">
                      <a16:creationId xmlns:a16="http://schemas.microsoft.com/office/drawing/2014/main" id="{21AAAE11-8366-F019-142D-049D201099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01289" y="1369447"/>
                  <a:ext cx="540145" cy="153026"/>
                </a:xfrm>
                <a:prstGeom prst="rect">
                  <a:avLst/>
                </a:prstGeom>
              </p:spPr>
            </p:pic>
            <p:pic>
              <p:nvPicPr>
                <p:cNvPr id="58" name="圖片 57">
                  <a:extLst>
                    <a:ext uri="{FF2B5EF4-FFF2-40B4-BE49-F238E27FC236}">
                      <a16:creationId xmlns:a16="http://schemas.microsoft.com/office/drawing/2014/main" id="{710D59F9-F147-967D-7B26-76AE9D6901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731544" y="1388150"/>
                  <a:ext cx="391287" cy="134323"/>
                </a:xfrm>
                <a:prstGeom prst="rect">
                  <a:avLst/>
                </a:prstGeom>
              </p:spPr>
            </p:pic>
          </p:grpSp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D0CD95D3-C3A7-9009-2A3A-9774E0FBAB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24456" y="1388149"/>
                <a:ext cx="391287" cy="134323"/>
              </a:xfrm>
              <a:prstGeom prst="rect">
                <a:avLst/>
              </a:prstGeom>
            </p:spPr>
          </p:pic>
        </p:grpSp>
        <p:sp>
          <p:nvSpPr>
            <p:cNvPr id="63" name="箭號: 向右 62">
              <a:extLst>
                <a:ext uri="{FF2B5EF4-FFF2-40B4-BE49-F238E27FC236}">
                  <a16:creationId xmlns:a16="http://schemas.microsoft.com/office/drawing/2014/main" id="{567BD991-51A1-F42E-7104-CF0DD07E2126}"/>
                </a:ext>
              </a:extLst>
            </p:cNvPr>
            <p:cNvSpPr/>
            <p:nvPr/>
          </p:nvSpPr>
          <p:spPr>
            <a:xfrm>
              <a:off x="5943769" y="3426538"/>
              <a:ext cx="440531" cy="419903"/>
            </a:xfrm>
            <a:prstGeom prst="rightArrow">
              <a:avLst>
                <a:gd name="adj1" fmla="val 46446"/>
                <a:gd name="adj2" fmla="val 5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089BE06F-C3D9-4187-33EA-84CED30F74D8}"/>
              </a:ext>
            </a:extLst>
          </p:cNvPr>
          <p:cNvGrpSpPr/>
          <p:nvPr/>
        </p:nvGrpSpPr>
        <p:grpSpPr>
          <a:xfrm>
            <a:off x="1447510" y="2379052"/>
            <a:ext cx="2564606" cy="3262329"/>
            <a:chOff x="732659" y="2171325"/>
            <a:chExt cx="2564606" cy="3262329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ACFA2A10-BB00-06EF-22D7-F1386B698817}"/>
                </a:ext>
              </a:extLst>
            </p:cNvPr>
            <p:cNvGrpSpPr/>
            <p:nvPr/>
          </p:nvGrpSpPr>
          <p:grpSpPr>
            <a:xfrm>
              <a:off x="732659" y="2171325"/>
              <a:ext cx="2564606" cy="3262329"/>
              <a:chOff x="732659" y="2171325"/>
              <a:chExt cx="2564606" cy="3262329"/>
            </a:xfrm>
          </p:grpSpPr>
          <p:sp>
            <p:nvSpPr>
              <p:cNvPr id="24" name="語音泡泡: 矩形 23">
                <a:extLst>
                  <a:ext uri="{FF2B5EF4-FFF2-40B4-BE49-F238E27FC236}">
                    <a16:creationId xmlns:a16="http://schemas.microsoft.com/office/drawing/2014/main" id="{5E8097B1-C9DF-174A-77F8-8F2F24DD1B89}"/>
                  </a:ext>
                </a:extLst>
              </p:cNvPr>
              <p:cNvSpPr/>
              <p:nvPr/>
            </p:nvSpPr>
            <p:spPr>
              <a:xfrm flipV="1">
                <a:off x="780130" y="2330523"/>
                <a:ext cx="2512981" cy="1692448"/>
              </a:xfrm>
              <a:prstGeom prst="wedgeRectCallout">
                <a:avLst>
                  <a:gd name="adj1" fmla="val 90707"/>
                  <a:gd name="adj2" fmla="val -1877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18D99E16-A6D3-22F5-FC2C-2E2897CFE6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2659" y="2171325"/>
                <a:ext cx="2564606" cy="3262329"/>
              </a:xfrm>
              <a:prstGeom prst="rect">
                <a:avLst/>
              </a:prstGeom>
            </p:spPr>
          </p:pic>
        </p:grp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2A6EEA87-377F-7A40-0EF8-0C7F2A9B44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0914" t="812" r="1727" b="4030"/>
            <a:stretch/>
          </p:blipFill>
          <p:spPr>
            <a:xfrm>
              <a:off x="798488" y="2215740"/>
              <a:ext cx="2432948" cy="3161248"/>
            </a:xfrm>
            <a:prstGeom prst="rect">
              <a:avLst/>
            </a:prstGeom>
          </p:spPr>
        </p:pic>
      </p:grp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1C02E61-C82E-D9C0-9F69-E994B9D01C5A}"/>
              </a:ext>
            </a:extLst>
          </p:cNvPr>
          <p:cNvSpPr txBox="1"/>
          <p:nvPr/>
        </p:nvSpPr>
        <p:spPr>
          <a:xfrm>
            <a:off x="591591" y="1860400"/>
            <a:ext cx="211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4000" indent="-216000">
              <a:buSzPct val="75000"/>
              <a:buFont typeface="Wingdings" panose="05000000000000000000" pitchFamily="2" charset="2"/>
              <a:buChar char="ü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即時定位</a:t>
            </a:r>
          </a:p>
        </p:txBody>
      </p:sp>
    </p:spTree>
    <p:extLst>
      <p:ext uri="{BB962C8B-B14F-4D97-AF65-F5344CB8AC3E}">
        <p14:creationId xmlns:p14="http://schemas.microsoft.com/office/powerpoint/2010/main" val="182939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6BDAED-8CBE-E1A3-2BA7-D033BB8EF0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290436-59CF-735C-83A1-E870C1BF33AC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報告人：陳暄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699CDE8E-594D-092B-4A35-FD83832FD406}"/>
              </a:ext>
            </a:extLst>
          </p:cNvPr>
          <p:cNvGrpSpPr/>
          <p:nvPr/>
        </p:nvGrpSpPr>
        <p:grpSpPr>
          <a:xfrm>
            <a:off x="3912565" y="175439"/>
            <a:ext cx="8136000" cy="324000"/>
            <a:chOff x="3326264" y="242136"/>
            <a:chExt cx="8722301" cy="3564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DDF1AFD-DA96-D445-1CA8-95D026A1B7F8}"/>
                </a:ext>
              </a:extLst>
            </p:cNvPr>
            <p:cNvSpPr/>
            <p:nvPr/>
          </p:nvSpPr>
          <p:spPr>
            <a:xfrm>
              <a:off x="5849698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AI</a:t>
              </a:r>
              <a:r>
                <a:rPr lang="zh-TW" altLang="en-US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分析</a:t>
              </a:r>
              <a:endParaRPr lang="en-US" altLang="zh-TW" sz="1400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DAA31FF-AEF4-25A0-470F-AAF94CD7C563}"/>
                </a:ext>
              </a:extLst>
            </p:cNvPr>
            <p:cNvSpPr/>
            <p:nvPr/>
          </p:nvSpPr>
          <p:spPr>
            <a:xfrm>
              <a:off x="3326264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設定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08C48AE-F716-B1F9-BF14-45AEB434DD7A}"/>
                </a:ext>
              </a:extLst>
            </p:cNvPr>
            <p:cNvSpPr/>
            <p:nvPr/>
          </p:nvSpPr>
          <p:spPr>
            <a:xfrm>
              <a:off x="4587981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排程及通知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93C6D0B-294D-8041-3D53-7BAEAA9725B2}"/>
                </a:ext>
              </a:extLst>
            </p:cNvPr>
            <p:cNvSpPr/>
            <p:nvPr/>
          </p:nvSpPr>
          <p:spPr>
            <a:xfrm>
              <a:off x="7111416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定位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887583E-3852-D2D8-7099-6C217E3F763F}"/>
                </a:ext>
              </a:extLst>
            </p:cNvPr>
            <p:cNvSpPr/>
            <p:nvPr/>
          </p:nvSpPr>
          <p:spPr>
            <a:xfrm>
              <a:off x="8373133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資料彙整</a:t>
              </a:r>
              <a:endParaRPr lang="en-US" altLang="zh-TW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0B2FECF-566C-ECD3-79B7-4D6D417E78D7}"/>
                </a:ext>
              </a:extLst>
            </p:cNvPr>
            <p:cNvSpPr/>
            <p:nvPr/>
          </p:nvSpPr>
          <p:spPr>
            <a:xfrm>
              <a:off x="9634850" y="242136"/>
              <a:ext cx="1152000" cy="3564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衛教專區</a:t>
              </a:r>
              <a:endParaRPr lang="en-US" altLang="zh-TW" sz="1400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080287E-5FF3-9C2C-0E53-9680F5E7FEC2}"/>
                </a:ext>
              </a:extLst>
            </p:cNvPr>
            <p:cNvSpPr/>
            <p:nvPr/>
          </p:nvSpPr>
          <p:spPr>
            <a:xfrm>
              <a:off x="10896565" y="242136"/>
              <a:ext cx="1152000" cy="356400"/>
            </a:xfrm>
            <a:prstGeom prst="rect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求救</a:t>
              </a:r>
              <a:endParaRPr lang="en-US" altLang="zh-TW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43DC744E-69F3-A8D9-3A9B-086504D22C75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7D39EB3-6BAE-E350-97A9-28EEF0B3EF42}"/>
              </a:ext>
            </a:extLst>
          </p:cNvPr>
          <p:cNvSpPr/>
          <p:nvPr/>
        </p:nvSpPr>
        <p:spPr bwMode="auto">
          <a:xfrm>
            <a:off x="473079" y="66381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求救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77A98A5-7D34-AC0E-9304-043BA6241820}"/>
              </a:ext>
            </a:extLst>
          </p:cNvPr>
          <p:cNvSpPr txBox="1"/>
          <p:nvPr/>
        </p:nvSpPr>
        <p:spPr>
          <a:xfrm>
            <a:off x="325600" y="1104555"/>
            <a:ext cx="2119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16000">
              <a:buSzPct val="75000"/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求救後續追蹤</a:t>
            </a:r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5B67AAF8-C14C-69C1-2A83-2F0B3F74EF57}"/>
              </a:ext>
            </a:extLst>
          </p:cNvPr>
          <p:cNvGrpSpPr/>
          <p:nvPr/>
        </p:nvGrpSpPr>
        <p:grpSpPr>
          <a:xfrm>
            <a:off x="3424614" y="1203124"/>
            <a:ext cx="2471738" cy="5186421"/>
            <a:chOff x="3424614" y="1203124"/>
            <a:chExt cx="2471738" cy="5186421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C064D6DD-D238-5F45-9BD3-D35A258A4E4B}"/>
                </a:ext>
              </a:extLst>
            </p:cNvPr>
            <p:cNvGrpSpPr/>
            <p:nvPr/>
          </p:nvGrpSpPr>
          <p:grpSpPr>
            <a:xfrm>
              <a:off x="3424614" y="1203124"/>
              <a:ext cx="2471738" cy="5186421"/>
              <a:chOff x="3424614" y="1183209"/>
              <a:chExt cx="2471738" cy="5230888"/>
            </a:xfrm>
          </p:grpSpPr>
          <p:pic>
            <p:nvPicPr>
              <p:cNvPr id="22" name="圖片 21" descr="一張含有 行動電話, 可攜式通訊裝置, 通訊設備, 行動裝置 的圖片&#10;&#10;自動產生的描述">
                <a:extLst>
                  <a:ext uri="{FF2B5EF4-FFF2-40B4-BE49-F238E27FC236}">
                    <a16:creationId xmlns:a16="http://schemas.microsoft.com/office/drawing/2014/main" id="{46990108-38B1-B4E5-2B89-19BCEB96CD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25" t="12116" r="36444" b="12259"/>
              <a:stretch/>
            </p:blipFill>
            <p:spPr>
              <a:xfrm>
                <a:off x="3424614" y="1183209"/>
                <a:ext cx="2471738" cy="5230888"/>
              </a:xfrm>
              <a:prstGeom prst="rect">
                <a:avLst/>
              </a:prstGeom>
            </p:spPr>
          </p:pic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32D771D0-DC3B-6252-0067-47978C15BB51}"/>
                  </a:ext>
                </a:extLst>
              </p:cNvPr>
              <p:cNvSpPr/>
              <p:nvPr/>
            </p:nvSpPr>
            <p:spPr>
              <a:xfrm>
                <a:off x="3755129" y="5270006"/>
                <a:ext cx="1782356" cy="398848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ADDBEBAB-CF23-6AEE-9C27-CAD5EFC28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8558" y="1405091"/>
              <a:ext cx="327742" cy="98476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229A7577-216C-4556-7028-B32570787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1289" y="1369447"/>
              <a:ext cx="540145" cy="153026"/>
            </a:xfrm>
            <a:prstGeom prst="rect">
              <a:avLst/>
            </a:prstGeom>
          </p:spPr>
        </p:pic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53DB779-6EC3-6D4A-BE9B-47CD2C136F51}"/>
              </a:ext>
            </a:extLst>
          </p:cNvPr>
          <p:cNvSpPr txBox="1"/>
          <p:nvPr/>
        </p:nvSpPr>
        <p:spPr>
          <a:xfrm>
            <a:off x="11595411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C649F724-3583-4551-F7BA-4E14BAA57BCB}"/>
              </a:ext>
            </a:extLst>
          </p:cNvPr>
          <p:cNvSpPr/>
          <p:nvPr/>
        </p:nvSpPr>
        <p:spPr>
          <a:xfrm>
            <a:off x="5943769" y="3426538"/>
            <a:ext cx="440531" cy="419903"/>
          </a:xfrm>
          <a:prstGeom prst="rightArrow">
            <a:avLst>
              <a:gd name="adj1" fmla="val 46446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6" name="圖片 25" descr="一張含有 文字, 行動電話, 小工具, 行動裝置 的圖片&#10;&#10;自動產生的描述">
            <a:extLst>
              <a:ext uri="{FF2B5EF4-FFF2-40B4-BE49-F238E27FC236}">
                <a16:creationId xmlns:a16="http://schemas.microsoft.com/office/drawing/2014/main" id="{A604C334-CF54-15B9-DC41-67A3F7820BC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9" t="12233" r="36510" b="12142"/>
          <a:stretch/>
        </p:blipFill>
        <p:spPr>
          <a:xfrm>
            <a:off x="6424673" y="1203124"/>
            <a:ext cx="2471738" cy="5186363"/>
          </a:xfrm>
          <a:prstGeom prst="rect">
            <a:avLst/>
          </a:prstGeom>
        </p:spPr>
      </p:pic>
      <p:grpSp>
        <p:nvGrpSpPr>
          <p:cNvPr id="28" name="群組 27">
            <a:extLst>
              <a:ext uri="{FF2B5EF4-FFF2-40B4-BE49-F238E27FC236}">
                <a16:creationId xmlns:a16="http://schemas.microsoft.com/office/drawing/2014/main" id="{D35965F9-7D0E-4E0F-774D-70529F5B7056}"/>
              </a:ext>
            </a:extLst>
          </p:cNvPr>
          <p:cNvGrpSpPr/>
          <p:nvPr/>
        </p:nvGrpSpPr>
        <p:grpSpPr>
          <a:xfrm>
            <a:off x="7145752" y="3549126"/>
            <a:ext cx="1250499" cy="233014"/>
            <a:chOff x="7145752" y="3549126"/>
            <a:chExt cx="1250499" cy="233014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E3949E42-5F95-05F8-EA7D-5C05C1C4E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97680" y="3550692"/>
              <a:ext cx="1198571" cy="231448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2AFBFBA0-110A-832E-4A79-AAD404A2014D}"/>
                </a:ext>
              </a:extLst>
            </p:cNvPr>
            <p:cNvSpPr txBox="1"/>
            <p:nvPr/>
          </p:nvSpPr>
          <p:spPr>
            <a:xfrm>
              <a:off x="7145752" y="3549126"/>
              <a:ext cx="111775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900" b="1" dirty="0">
                  <a:latin typeface="Arial" panose="020B0604020202020204" pitchFamily="34" charset="0"/>
                  <a:cs typeface="Arial" panose="020B0604020202020204" pitchFamily="34" charset="0"/>
                </a:rPr>
                <a:t>2024.10.21 12:00</a:t>
              </a:r>
              <a:endParaRPr lang="zh-TW" altLang="en-US" sz="9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12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图片 9">
            <a:extLst>
              <a:ext uri="{FF2B5EF4-FFF2-40B4-BE49-F238E27FC236}">
                <a16:creationId xmlns:a16="http://schemas.microsoft.com/office/drawing/2014/main" id="{A9BBE1DB-9959-CB67-AD9E-C0E4EEA88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文本框 17">
            <a:extLst>
              <a:ext uri="{FF2B5EF4-FFF2-40B4-BE49-F238E27FC236}">
                <a16:creationId xmlns:a16="http://schemas.microsoft.com/office/drawing/2014/main" id="{E830D30D-5B85-F01B-8CA1-A80E7A50FE43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5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CB051A8D-3F67-203C-C415-758778647217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DA1718DA-0DC7-794E-B092-486A7053EC61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20316407-E875-CEFB-91EE-B2DF636E5652}"/>
              </a:ext>
            </a:extLst>
          </p:cNvPr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SWOT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分析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48692D60-C61D-6E97-822C-8CBB1C3E0682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05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9388A62-7D4D-0A07-8E17-E308DEC6C15C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陳姸甄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498D146-7F2F-0B52-596B-9E04651F2A28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159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55F599-9631-EA10-CECE-992F4E9B84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6" name="群組 5">
            <a:extLst>
              <a:ext uri="{FF2B5EF4-FFF2-40B4-BE49-F238E27FC236}">
                <a16:creationId xmlns:a16="http://schemas.microsoft.com/office/drawing/2014/main" id="{9E27E26A-5AA4-260E-E415-E3283DF007EE}"/>
              </a:ext>
            </a:extLst>
          </p:cNvPr>
          <p:cNvGrpSpPr/>
          <p:nvPr/>
        </p:nvGrpSpPr>
        <p:grpSpPr>
          <a:xfrm>
            <a:off x="586877" y="706428"/>
            <a:ext cx="5403120" cy="2599309"/>
            <a:chOff x="1479442" y="1611010"/>
            <a:chExt cx="8921020" cy="4291684"/>
          </a:xfrm>
        </p:grpSpPr>
        <p:sp>
          <p:nvSpPr>
            <p:cNvPr id="48" name="手繪多邊形: 圖案 47">
              <a:extLst>
                <a:ext uri="{FF2B5EF4-FFF2-40B4-BE49-F238E27FC236}">
                  <a16:creationId xmlns:a16="http://schemas.microsoft.com/office/drawing/2014/main" id="{43DD0211-BAED-40B4-9A88-A295F0A2CADF}"/>
                </a:ext>
              </a:extLst>
            </p:cNvPr>
            <p:cNvSpPr/>
            <p:nvPr/>
          </p:nvSpPr>
          <p:spPr>
            <a:xfrm>
              <a:off x="1479442" y="1611010"/>
              <a:ext cx="8921020" cy="4291684"/>
            </a:xfrm>
            <a:custGeom>
              <a:avLst/>
              <a:gdLst/>
              <a:ahLst/>
              <a:cxnLst/>
              <a:rect l="l" t="t" r="r" b="b"/>
              <a:pathLst>
                <a:path w="9434441" h="4538680">
                  <a:moveTo>
                    <a:pt x="7321446" y="751984"/>
                  </a:moveTo>
                  <a:cubicBezTo>
                    <a:pt x="7135411" y="751984"/>
                    <a:pt x="6976661" y="782060"/>
                    <a:pt x="6845196" y="842211"/>
                  </a:cubicBezTo>
                  <a:cubicBezTo>
                    <a:pt x="6713731" y="902363"/>
                    <a:pt x="6618543" y="985768"/>
                    <a:pt x="6559632" y="1092428"/>
                  </a:cubicBezTo>
                  <a:cubicBezTo>
                    <a:pt x="6500721" y="1199089"/>
                    <a:pt x="6471265" y="1367760"/>
                    <a:pt x="6471265" y="1598444"/>
                  </a:cubicBezTo>
                  <a:cubicBezTo>
                    <a:pt x="6471265" y="1758434"/>
                    <a:pt x="6492039" y="1889899"/>
                    <a:pt x="6533587" y="1992839"/>
                  </a:cubicBezTo>
                  <a:cubicBezTo>
                    <a:pt x="6575135" y="2095778"/>
                    <a:pt x="6627535" y="2176393"/>
                    <a:pt x="6690787" y="2234684"/>
                  </a:cubicBezTo>
                  <a:cubicBezTo>
                    <a:pt x="6754039" y="2292975"/>
                    <a:pt x="6883023" y="2386613"/>
                    <a:pt x="7077740" y="2515597"/>
                  </a:cubicBezTo>
                  <a:cubicBezTo>
                    <a:pt x="7272457" y="2643341"/>
                    <a:pt x="7394620" y="2734499"/>
                    <a:pt x="7444229" y="2789069"/>
                  </a:cubicBezTo>
                  <a:cubicBezTo>
                    <a:pt x="7492598" y="2843639"/>
                    <a:pt x="7516783" y="2959601"/>
                    <a:pt x="7516783" y="3136955"/>
                  </a:cubicBezTo>
                  <a:cubicBezTo>
                    <a:pt x="7516783" y="3217570"/>
                    <a:pt x="7504070" y="3278341"/>
                    <a:pt x="7478646" y="3319269"/>
                  </a:cubicBezTo>
                  <a:cubicBezTo>
                    <a:pt x="7453221" y="3360197"/>
                    <a:pt x="7414464" y="3380661"/>
                    <a:pt x="7362374" y="3380661"/>
                  </a:cubicBezTo>
                  <a:cubicBezTo>
                    <a:pt x="7310284" y="3380661"/>
                    <a:pt x="7274007" y="3364538"/>
                    <a:pt x="7253543" y="3332291"/>
                  </a:cubicBezTo>
                  <a:cubicBezTo>
                    <a:pt x="7233079" y="3300045"/>
                    <a:pt x="7222847" y="3227492"/>
                    <a:pt x="7222847" y="3114630"/>
                  </a:cubicBezTo>
                  <a:lnTo>
                    <a:pt x="7222847" y="2748141"/>
                  </a:lnTo>
                  <a:lnTo>
                    <a:pt x="6495450" y="2748141"/>
                  </a:lnTo>
                  <a:lnTo>
                    <a:pt x="6495450" y="2945338"/>
                  </a:lnTo>
                  <a:cubicBezTo>
                    <a:pt x="6495450" y="3171061"/>
                    <a:pt x="6518394" y="3345314"/>
                    <a:pt x="6564283" y="3468097"/>
                  </a:cubicBezTo>
                  <a:cubicBezTo>
                    <a:pt x="6610172" y="3590880"/>
                    <a:pt x="6707220" y="3691960"/>
                    <a:pt x="6855428" y="3771334"/>
                  </a:cubicBezTo>
                  <a:cubicBezTo>
                    <a:pt x="7003636" y="3850710"/>
                    <a:pt x="7182540" y="3890397"/>
                    <a:pt x="7392139" y="3890397"/>
                  </a:cubicBezTo>
                  <a:cubicBezTo>
                    <a:pt x="7583135" y="3890397"/>
                    <a:pt x="7750567" y="3855980"/>
                    <a:pt x="7894434" y="3787147"/>
                  </a:cubicBezTo>
                  <a:cubicBezTo>
                    <a:pt x="8038301" y="3718314"/>
                    <a:pt x="8135350" y="3633048"/>
                    <a:pt x="8185579" y="3531349"/>
                  </a:cubicBezTo>
                  <a:cubicBezTo>
                    <a:pt x="8235809" y="3429650"/>
                    <a:pt x="8260924" y="3271520"/>
                    <a:pt x="8260924" y="3056959"/>
                  </a:cubicBezTo>
                  <a:cubicBezTo>
                    <a:pt x="8260924" y="2761784"/>
                    <a:pt x="8215655" y="2547843"/>
                    <a:pt x="8125118" y="2415138"/>
                  </a:cubicBezTo>
                  <a:cubicBezTo>
                    <a:pt x="8034581" y="2282433"/>
                    <a:pt x="7814991" y="2112618"/>
                    <a:pt x="7466350" y="1905693"/>
                  </a:cubicBezTo>
                  <a:cubicBezTo>
                    <a:pt x="7344768" y="1833817"/>
                    <a:pt x="7270994" y="1772435"/>
                    <a:pt x="7245026" y="1721547"/>
                  </a:cubicBezTo>
                  <a:cubicBezTo>
                    <a:pt x="7217838" y="1670659"/>
                    <a:pt x="7204244" y="1594956"/>
                    <a:pt x="7204244" y="1494439"/>
                  </a:cubicBezTo>
                  <a:cubicBezTo>
                    <a:pt x="7204244" y="1416246"/>
                    <a:pt x="7216336" y="1357911"/>
                    <a:pt x="7240521" y="1319435"/>
                  </a:cubicBezTo>
                  <a:cubicBezTo>
                    <a:pt x="7264705" y="1280959"/>
                    <a:pt x="7300362" y="1261720"/>
                    <a:pt x="7347491" y="1261720"/>
                  </a:cubicBezTo>
                  <a:cubicBezTo>
                    <a:pt x="7390899" y="1261720"/>
                    <a:pt x="7421905" y="1275983"/>
                    <a:pt x="7440508" y="1304508"/>
                  </a:cubicBezTo>
                  <a:cubicBezTo>
                    <a:pt x="7459112" y="1333034"/>
                    <a:pt x="7468414" y="1399386"/>
                    <a:pt x="7468414" y="1503566"/>
                  </a:cubicBezTo>
                  <a:lnTo>
                    <a:pt x="7468414" y="1726808"/>
                  </a:lnTo>
                  <a:lnTo>
                    <a:pt x="8195811" y="1726808"/>
                  </a:lnTo>
                  <a:lnTo>
                    <a:pt x="8195811" y="1607746"/>
                  </a:lnTo>
                  <a:cubicBezTo>
                    <a:pt x="8195811" y="1368381"/>
                    <a:pt x="8172557" y="1198778"/>
                    <a:pt x="8126048" y="1098940"/>
                  </a:cubicBezTo>
                  <a:cubicBezTo>
                    <a:pt x="8079539" y="999101"/>
                    <a:pt x="7984661" y="916315"/>
                    <a:pt x="7841414" y="850583"/>
                  </a:cubicBezTo>
                  <a:cubicBezTo>
                    <a:pt x="7698167" y="784850"/>
                    <a:pt x="7524844" y="751984"/>
                    <a:pt x="7321446" y="751984"/>
                  </a:cubicBezTo>
                  <a:close/>
                  <a:moveTo>
                    <a:pt x="756462" y="0"/>
                  </a:moveTo>
                  <a:lnTo>
                    <a:pt x="8677979" y="0"/>
                  </a:lnTo>
                  <a:cubicBezTo>
                    <a:pt x="9095761" y="0"/>
                    <a:pt x="9434441" y="338680"/>
                    <a:pt x="9434441" y="756462"/>
                  </a:cubicBezTo>
                  <a:lnTo>
                    <a:pt x="9434441" y="3782218"/>
                  </a:lnTo>
                  <a:cubicBezTo>
                    <a:pt x="9434441" y="4200000"/>
                    <a:pt x="9095761" y="4538680"/>
                    <a:pt x="8677979" y="4538680"/>
                  </a:cubicBezTo>
                  <a:lnTo>
                    <a:pt x="756462" y="4538680"/>
                  </a:lnTo>
                  <a:cubicBezTo>
                    <a:pt x="338680" y="4538680"/>
                    <a:pt x="0" y="4200000"/>
                    <a:pt x="0" y="3782218"/>
                  </a:cubicBezTo>
                  <a:lnTo>
                    <a:pt x="0" y="756462"/>
                  </a:lnTo>
                  <a:cubicBezTo>
                    <a:pt x="0" y="338680"/>
                    <a:pt x="338680" y="0"/>
                    <a:pt x="756462" y="0"/>
                  </a:cubicBezTo>
                  <a:close/>
                </a:path>
              </a:pathLst>
            </a:custGeom>
            <a:solidFill>
              <a:srgbClr val="8498B0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A4DF8BA5-358B-9CFE-9019-1D6765517104}"/>
                </a:ext>
              </a:extLst>
            </p:cNvPr>
            <p:cNvGrpSpPr/>
            <p:nvPr/>
          </p:nvGrpSpPr>
          <p:grpSpPr>
            <a:xfrm>
              <a:off x="1875482" y="2101407"/>
              <a:ext cx="621447" cy="621449"/>
              <a:chOff x="2038985" y="1931726"/>
              <a:chExt cx="621447" cy="621449"/>
            </a:xfrm>
          </p:grpSpPr>
          <p:pic>
            <p:nvPicPr>
              <p:cNvPr id="54" name="圖形 53" descr="獎牌 外框">
                <a:extLst>
                  <a:ext uri="{FF2B5EF4-FFF2-40B4-BE49-F238E27FC236}">
                    <a16:creationId xmlns:a16="http://schemas.microsoft.com/office/drawing/2014/main" id="{7F35438C-169D-CFA1-B717-5B631A402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079651" y="1991196"/>
                <a:ext cx="538361" cy="538363"/>
              </a:xfrm>
              <a:prstGeom prst="rect">
                <a:avLst/>
              </a:prstGeom>
            </p:spPr>
          </p:pic>
          <p:sp>
            <p:nvSpPr>
              <p:cNvPr id="55" name="橢圓 54">
                <a:extLst>
                  <a:ext uri="{FF2B5EF4-FFF2-40B4-BE49-F238E27FC236}">
                    <a16:creationId xmlns:a16="http://schemas.microsoft.com/office/drawing/2014/main" id="{655D6DEC-6E1B-AC12-A030-12A84C5E92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38985" y="1931726"/>
                <a:ext cx="621447" cy="621449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851D2C04-BE15-97EA-167E-1A2594FCDDF3}"/>
                </a:ext>
              </a:extLst>
            </p:cNvPr>
            <p:cNvSpPr txBox="1"/>
            <p:nvPr/>
          </p:nvSpPr>
          <p:spPr>
            <a:xfrm>
              <a:off x="1800538" y="2943512"/>
              <a:ext cx="4050950" cy="27788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4000" indent="-180000">
                <a:lnSpc>
                  <a:spcPts val="27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b="0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高度即時服務</a:t>
              </a:r>
              <a:endParaRPr lang="zh-TW" altLang="en-US" sz="1600" b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44000" indent="-180000" rtl="0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b="0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軟</a:t>
              </a:r>
              <a:r>
                <a:rPr lang="en-US" altLang="zh-TW" sz="1600" b="0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/</a:t>
              </a:r>
              <a:r>
                <a:rPr lang="zh-TW" altLang="en-US" sz="1600" b="0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硬體整合</a:t>
              </a:r>
              <a:endPara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44000" indent="-180000">
                <a:lnSpc>
                  <a:spcPts val="27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簡便及輕量操作</a:t>
              </a:r>
              <a:endPara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44000" indent="-180000">
                <a:lnSpc>
                  <a:spcPts val="27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b="0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基於</a:t>
              </a:r>
              <a:r>
                <a:rPr lang="en-US" altLang="zh-TW" sz="1600" b="0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LINE</a:t>
              </a:r>
              <a:r>
                <a:rPr lang="zh-TW" altLang="en-US" sz="1600" b="0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提供的服務</a:t>
              </a:r>
              <a:endPara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44000" indent="-180000">
                <a:lnSpc>
                  <a:spcPts val="2700"/>
                </a:lnSpc>
                <a:buSzPct val="70000"/>
              </a:pPr>
              <a:endPara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C4EEFB5F-5614-38E5-09A6-FC35CDFAC502}"/>
                </a:ext>
              </a:extLst>
            </p:cNvPr>
            <p:cNvSpPr txBox="1"/>
            <p:nvPr/>
          </p:nvSpPr>
          <p:spPr>
            <a:xfrm>
              <a:off x="4673602" y="2863480"/>
              <a:ext cx="3639792" cy="17002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4000" indent="-180000" algn="just">
                <a:lnSpc>
                  <a:spcPts val="27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b="0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支援跨系統</a:t>
              </a:r>
              <a:endParaRPr lang="en-US" altLang="zh-TW" sz="16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44000" indent="-180000" algn="just" rtl="0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簡易操作</a:t>
              </a:r>
              <a:endPara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44000" indent="-180000" algn="just" rtl="0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銀髮友善</a:t>
              </a:r>
              <a:r>
                <a:rPr lang="en-US" altLang="zh-TW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UI/UX</a:t>
              </a:r>
              <a:endParaRPr lang="zh-TW" altLang="en-US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6C85B9DD-4109-2D21-E048-215639C8AF84}"/>
                </a:ext>
              </a:extLst>
            </p:cNvPr>
            <p:cNvSpPr txBox="1"/>
            <p:nvPr/>
          </p:nvSpPr>
          <p:spPr>
            <a:xfrm>
              <a:off x="2645610" y="2102560"/>
              <a:ext cx="6116751" cy="660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b="1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Strengths </a:t>
              </a:r>
              <a:r>
                <a:rPr lang="zh-TW" altLang="en-US" sz="2000" b="1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優勢</a:t>
              </a:r>
              <a:r>
                <a:rPr lang="zh-TW" altLang="en-US" sz="20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endPara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6EC56C2-5F57-3EF2-27FD-D39DDC1774B9}"/>
              </a:ext>
            </a:extLst>
          </p:cNvPr>
          <p:cNvSpPr txBox="1"/>
          <p:nvPr/>
        </p:nvSpPr>
        <p:spPr>
          <a:xfrm>
            <a:off x="20613" y="85323"/>
            <a:ext cx="3944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競爭力分析 </a:t>
            </a:r>
            <a:r>
              <a:rPr lang="en-US" altLang="zh-TW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SWOT-TOWS </a:t>
            </a:r>
            <a:endParaRPr lang="zh-CN" altLang="en-US" sz="2400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5B225A36-9453-8068-88EC-464C572A2046}"/>
              </a:ext>
            </a:extLst>
          </p:cNvPr>
          <p:cNvGrpSpPr/>
          <p:nvPr/>
        </p:nvGrpSpPr>
        <p:grpSpPr>
          <a:xfrm>
            <a:off x="6167788" y="707129"/>
            <a:ext cx="5403123" cy="2616850"/>
            <a:chOff x="2614124" y="1653485"/>
            <a:chExt cx="9434441" cy="4538679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5BDB32AF-005B-4C78-D5C6-9C387C90A1A3}"/>
                </a:ext>
              </a:extLst>
            </p:cNvPr>
            <p:cNvGrpSpPr/>
            <p:nvPr/>
          </p:nvGrpSpPr>
          <p:grpSpPr>
            <a:xfrm>
              <a:off x="2614124" y="1653485"/>
              <a:ext cx="9434441" cy="4538679"/>
              <a:chOff x="1479442" y="1611010"/>
              <a:chExt cx="9434441" cy="4538679"/>
            </a:xfrm>
          </p:grpSpPr>
          <p:sp>
            <p:nvSpPr>
              <p:cNvPr id="29" name="手繪多邊形: 圖案 28">
                <a:extLst>
                  <a:ext uri="{FF2B5EF4-FFF2-40B4-BE49-F238E27FC236}">
                    <a16:creationId xmlns:a16="http://schemas.microsoft.com/office/drawing/2014/main" id="{13B6FED0-7C8D-46BD-F604-910019CEB617}"/>
                  </a:ext>
                </a:extLst>
              </p:cNvPr>
              <p:cNvSpPr/>
              <p:nvPr/>
            </p:nvSpPr>
            <p:spPr>
              <a:xfrm>
                <a:off x="1479442" y="1611010"/>
                <a:ext cx="9434441" cy="4538679"/>
              </a:xfrm>
              <a:custGeom>
                <a:avLst/>
                <a:gdLst/>
                <a:ahLst/>
                <a:cxnLst/>
                <a:rect l="l" t="t" r="r" b="b"/>
                <a:pathLst>
                  <a:path w="9434441" h="4538680">
                    <a:moveTo>
                      <a:pt x="5872962" y="839627"/>
                    </a:moveTo>
                    <a:lnTo>
                      <a:pt x="6199887" y="3648232"/>
                    </a:lnTo>
                    <a:lnTo>
                      <a:pt x="7106524" y="3648232"/>
                    </a:lnTo>
                    <a:cubicBezTo>
                      <a:pt x="7213195" y="2902332"/>
                      <a:pt x="7281096" y="2411390"/>
                      <a:pt x="7310226" y="2175406"/>
                    </a:cubicBezTo>
                    <a:cubicBezTo>
                      <a:pt x="7374123" y="2725782"/>
                      <a:pt x="7447806" y="3216724"/>
                      <a:pt x="7531274" y="3648232"/>
                    </a:cubicBezTo>
                    <a:lnTo>
                      <a:pt x="8443117" y="3648232"/>
                    </a:lnTo>
                    <a:lnTo>
                      <a:pt x="8768306" y="839627"/>
                    </a:lnTo>
                    <a:lnTo>
                      <a:pt x="8058782" y="839627"/>
                    </a:lnTo>
                    <a:cubicBezTo>
                      <a:pt x="7964436" y="1489753"/>
                      <a:pt x="7896490" y="2154751"/>
                      <a:pt x="7854946" y="2834621"/>
                    </a:cubicBezTo>
                    <a:lnTo>
                      <a:pt x="7774278" y="1765998"/>
                    </a:lnTo>
                    <a:cubicBezTo>
                      <a:pt x="7731252" y="1230548"/>
                      <a:pt x="7704698" y="921758"/>
                      <a:pt x="7694614" y="839627"/>
                    </a:cubicBezTo>
                    <a:lnTo>
                      <a:pt x="6936218" y="839627"/>
                    </a:lnTo>
                    <a:cubicBezTo>
                      <a:pt x="6828536" y="1634246"/>
                      <a:pt x="6761223" y="2276692"/>
                      <a:pt x="6734279" y="2766965"/>
                    </a:cubicBezTo>
                    <a:lnTo>
                      <a:pt x="6659657" y="1819587"/>
                    </a:lnTo>
                    <a:lnTo>
                      <a:pt x="6582486" y="839627"/>
                    </a:lnTo>
                    <a:close/>
                    <a:moveTo>
                      <a:pt x="756462" y="0"/>
                    </a:moveTo>
                    <a:lnTo>
                      <a:pt x="8677979" y="0"/>
                    </a:lnTo>
                    <a:cubicBezTo>
                      <a:pt x="9095761" y="0"/>
                      <a:pt x="9434441" y="338680"/>
                      <a:pt x="9434441" y="756462"/>
                    </a:cubicBezTo>
                    <a:lnTo>
                      <a:pt x="9434441" y="3782218"/>
                    </a:lnTo>
                    <a:cubicBezTo>
                      <a:pt x="9434441" y="4200000"/>
                      <a:pt x="9095761" y="4538680"/>
                      <a:pt x="8677979" y="4538680"/>
                    </a:cubicBezTo>
                    <a:lnTo>
                      <a:pt x="756462" y="4538680"/>
                    </a:lnTo>
                    <a:cubicBezTo>
                      <a:pt x="338680" y="4538680"/>
                      <a:pt x="0" y="4200000"/>
                      <a:pt x="0" y="3782218"/>
                    </a:cubicBezTo>
                    <a:lnTo>
                      <a:pt x="0" y="756462"/>
                    </a:lnTo>
                    <a:cubicBezTo>
                      <a:pt x="0" y="338680"/>
                      <a:pt x="338680" y="0"/>
                      <a:pt x="756462" y="0"/>
                    </a:cubicBezTo>
                    <a:close/>
                  </a:path>
                </a:pathLst>
              </a:custGeom>
              <a:solidFill>
                <a:srgbClr val="AEBF9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3C30FB8-A25D-E64C-8FA5-AE492404227D}"/>
                  </a:ext>
                </a:extLst>
              </p:cNvPr>
              <p:cNvSpPr txBox="1"/>
              <p:nvPr/>
            </p:nvSpPr>
            <p:spPr>
              <a:xfrm>
                <a:off x="1971312" y="2943349"/>
                <a:ext cx="3859981" cy="3114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4000" indent="-180000" algn="just">
                  <a:lnSpc>
                    <a:spcPts val="2700"/>
                  </a:lnSpc>
                  <a:buSzPct val="70000"/>
                  <a:buFont typeface="Wingdings" panose="05000000000000000000" pitchFamily="2" charset="2"/>
                  <a:buChar char="l"/>
                </a:pPr>
                <a:r>
                  <a:rPr lang="en-US" altLang="zh-TW" sz="160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IoT</a:t>
                </a:r>
                <a:r>
                  <a:rPr lang="zh-TW" altLang="en-US" sz="160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設備不輕便</a:t>
                </a:r>
                <a:endParaRPr lang="en-US" altLang="zh-TW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marL="144000" indent="-180000" algn="just">
                  <a:lnSpc>
                    <a:spcPts val="2700"/>
                  </a:lnSpc>
                  <a:buSzPct val="70000"/>
                  <a:buFont typeface="Wingdings" panose="05000000000000000000" pitchFamily="2" charset="2"/>
                  <a:buChar char="l"/>
                </a:pPr>
                <a:r>
                  <a:rPr lang="zh-TW" altLang="en-US" sz="160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註冊流程彈性不足</a:t>
                </a:r>
                <a:endParaRPr lang="en-US" altLang="zh-TW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marL="144000" indent="-180000" algn="just">
                  <a:lnSpc>
                    <a:spcPts val="2700"/>
                  </a:lnSpc>
                  <a:buSzPct val="70000"/>
                  <a:buFont typeface="Wingdings" panose="05000000000000000000" pitchFamily="2" charset="2"/>
                  <a:buChar char="l"/>
                </a:pPr>
                <a:r>
                  <a:rPr lang="zh-TW" altLang="en-US" sz="160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開發技術未成熟</a:t>
                </a:r>
                <a:endParaRPr lang="en-US" altLang="zh-TW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marL="144000" indent="-180000" algn="just">
                  <a:lnSpc>
                    <a:spcPts val="2700"/>
                  </a:lnSpc>
                  <a:buSzPct val="70000"/>
                  <a:buFont typeface="Wingdings" panose="05000000000000000000" pitchFamily="2" charset="2"/>
                  <a:buChar char="l"/>
                </a:pPr>
                <a:r>
                  <a:rPr lang="zh-TW" altLang="en-US" sz="160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需要</a:t>
                </a:r>
                <a:r>
                  <a:rPr lang="en-US" altLang="zh-TW" sz="160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LINE</a:t>
                </a:r>
                <a:r>
                  <a:rPr lang="zh-TW" altLang="en-US" sz="160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帳號</a:t>
                </a:r>
                <a:endParaRPr lang="en-US" altLang="zh-TW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marL="144000" indent="-180000" algn="just">
                  <a:lnSpc>
                    <a:spcPts val="2700"/>
                  </a:lnSpc>
                  <a:buSzPct val="70000"/>
                  <a:buFont typeface="Wingdings" panose="05000000000000000000" pitchFamily="2" charset="2"/>
                  <a:buChar char="l"/>
                </a:pPr>
                <a:endParaRPr lang="zh-TW" altLang="en-US" sz="2000" b="0" i="0" u="none" strike="noStrike" dirty="0">
                  <a:solidFill>
                    <a:srgbClr val="000000"/>
                  </a:solidFill>
                  <a:effectLst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FC923E5-7BFA-A51D-218A-9FE406B1F535}"/>
                  </a:ext>
                </a:extLst>
              </p:cNvPr>
              <p:cNvSpPr txBox="1"/>
              <p:nvPr/>
            </p:nvSpPr>
            <p:spPr>
              <a:xfrm>
                <a:off x="5007652" y="4096805"/>
                <a:ext cx="3859981" cy="1292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4000" indent="-180000" algn="just">
                  <a:lnSpc>
                    <a:spcPts val="2700"/>
                  </a:lnSpc>
                  <a:buSzPct val="70000"/>
                  <a:buFont typeface="Wingdings" panose="05000000000000000000" pitchFamily="2" charset="2"/>
                  <a:buChar char="l"/>
                </a:pPr>
                <a:r>
                  <a:rPr lang="zh-TW" altLang="en-US" sz="160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知名度低 </a:t>
                </a:r>
                <a:endParaRPr lang="en-US" altLang="zh-TW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  <a:p>
                <a:pPr marL="144000" indent="-180000" algn="just">
                  <a:lnSpc>
                    <a:spcPts val="2700"/>
                  </a:lnSpc>
                  <a:buSzPct val="70000"/>
                  <a:buFont typeface="Wingdings" panose="05000000000000000000" pitchFamily="2" charset="2"/>
                  <a:buChar char="l"/>
                </a:pPr>
                <a:r>
                  <a:rPr lang="zh-TW" altLang="en-US" sz="1600" dirty="0">
                    <a:solidFill>
                      <a:srgbClr val="00000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Arial" panose="020B0604020202020204" pitchFamily="34" charset="0"/>
                  </a:rPr>
                  <a:t>資料隱私問題</a:t>
                </a:r>
                <a:endParaRPr lang="en-US" altLang="zh-TW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BAAC423F-43C4-D6C4-185C-D7E5D86E8800}"/>
                  </a:ext>
                </a:extLst>
              </p:cNvPr>
              <p:cNvSpPr txBox="1"/>
              <p:nvPr/>
            </p:nvSpPr>
            <p:spPr>
              <a:xfrm>
                <a:off x="2746672" y="2099432"/>
                <a:ext cx="5423566" cy="693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000" b="1" i="0" u="none" strike="noStrike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Weaknesses </a:t>
                </a:r>
                <a:r>
                  <a:rPr lang="zh-TW" altLang="en-US" sz="2000" b="1" i="0" u="none" strike="noStrike" dirty="0">
                    <a:solidFill>
                      <a:srgbClr val="000000"/>
                    </a:solidFill>
                    <a:effectLst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劣勢</a:t>
                </a:r>
                <a:endParaRPr lang="zh-TW" altLang="en-US" sz="20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pic>
            <p:nvPicPr>
              <p:cNvPr id="59" name="圖形 58" descr="雷達圖 以實心填滿">
                <a:extLst>
                  <a:ext uri="{FF2B5EF4-FFF2-40B4-BE49-F238E27FC236}">
                    <a16:creationId xmlns:a16="http://schemas.microsoft.com/office/drawing/2014/main" id="{B79AB9F9-26D4-1B8B-7BED-CCD636584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036081" y="2074542"/>
                <a:ext cx="621447" cy="621448"/>
              </a:xfrm>
              <a:prstGeom prst="rect">
                <a:avLst/>
              </a:prstGeom>
            </p:spPr>
          </p:pic>
        </p:grp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85849DB0-9AFB-A452-6037-D90D8F0ABDF2}"/>
                </a:ext>
              </a:extLst>
            </p:cNvPr>
            <p:cNvSpPr>
              <a:spLocks/>
            </p:cNvSpPr>
            <p:nvPr/>
          </p:nvSpPr>
          <p:spPr>
            <a:xfrm>
              <a:off x="3123455" y="2117017"/>
              <a:ext cx="621447" cy="621448"/>
            </a:xfrm>
            <a:prstGeom prst="ellips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E8B78E51-3B6E-60FF-F96E-C3040F3D9A51}"/>
              </a:ext>
            </a:extLst>
          </p:cNvPr>
          <p:cNvGrpSpPr/>
          <p:nvPr/>
        </p:nvGrpSpPr>
        <p:grpSpPr>
          <a:xfrm>
            <a:off x="586877" y="3480769"/>
            <a:ext cx="5403123" cy="2616850"/>
            <a:chOff x="1479447" y="1603889"/>
            <a:chExt cx="9434441" cy="4538680"/>
          </a:xfrm>
        </p:grpSpPr>
        <p:sp>
          <p:nvSpPr>
            <p:cNvPr id="109" name="手繪多邊形: 圖案 108">
              <a:extLst>
                <a:ext uri="{FF2B5EF4-FFF2-40B4-BE49-F238E27FC236}">
                  <a16:creationId xmlns:a16="http://schemas.microsoft.com/office/drawing/2014/main" id="{47C0CF2F-99DB-5748-3E2A-53AD09DE9587}"/>
                </a:ext>
              </a:extLst>
            </p:cNvPr>
            <p:cNvSpPr/>
            <p:nvPr/>
          </p:nvSpPr>
          <p:spPr>
            <a:xfrm>
              <a:off x="1479447" y="1603889"/>
              <a:ext cx="9434441" cy="4538680"/>
            </a:xfrm>
            <a:custGeom>
              <a:avLst/>
              <a:gdLst/>
              <a:ahLst/>
              <a:cxnLst/>
              <a:rect l="l" t="t" r="r" b="b"/>
              <a:pathLst>
                <a:path w="9434441" h="4538680">
                  <a:moveTo>
                    <a:pt x="7423765" y="1261720"/>
                  </a:moveTo>
                  <a:cubicBezTo>
                    <a:pt x="7472134" y="1261720"/>
                    <a:pt x="7504070" y="1281254"/>
                    <a:pt x="7519573" y="1320321"/>
                  </a:cubicBezTo>
                  <a:cubicBezTo>
                    <a:pt x="7535076" y="1359389"/>
                    <a:pt x="7542828" y="1448996"/>
                    <a:pt x="7542828" y="1589142"/>
                  </a:cubicBezTo>
                  <a:lnTo>
                    <a:pt x="7542828" y="2973244"/>
                  </a:lnTo>
                  <a:cubicBezTo>
                    <a:pt x="7542828" y="3150597"/>
                    <a:pt x="7535386" y="3262838"/>
                    <a:pt x="7520504" y="3309967"/>
                  </a:cubicBezTo>
                  <a:cubicBezTo>
                    <a:pt x="7505621" y="3357096"/>
                    <a:pt x="7471514" y="3380661"/>
                    <a:pt x="7418184" y="3380661"/>
                  </a:cubicBezTo>
                  <a:cubicBezTo>
                    <a:pt x="7366094" y="3380661"/>
                    <a:pt x="7332918" y="3360197"/>
                    <a:pt x="7318655" y="3319269"/>
                  </a:cubicBezTo>
                  <a:cubicBezTo>
                    <a:pt x="7304393" y="3278341"/>
                    <a:pt x="7297261" y="3170441"/>
                    <a:pt x="7297261" y="2995568"/>
                  </a:cubicBezTo>
                  <a:lnTo>
                    <a:pt x="7297261" y="1589142"/>
                  </a:lnTo>
                  <a:cubicBezTo>
                    <a:pt x="7297261" y="1434113"/>
                    <a:pt x="7308113" y="1340785"/>
                    <a:pt x="7329817" y="1309159"/>
                  </a:cubicBezTo>
                  <a:cubicBezTo>
                    <a:pt x="7351522" y="1277533"/>
                    <a:pt x="7382838" y="1261720"/>
                    <a:pt x="7423765" y="1261720"/>
                  </a:cubicBezTo>
                  <a:close/>
                  <a:moveTo>
                    <a:pt x="7420044" y="751984"/>
                  </a:moveTo>
                  <a:cubicBezTo>
                    <a:pt x="7250132" y="751984"/>
                    <a:pt x="7101304" y="779889"/>
                    <a:pt x="6973560" y="835700"/>
                  </a:cubicBezTo>
                  <a:cubicBezTo>
                    <a:pt x="6845816" y="891510"/>
                    <a:pt x="6744427" y="971506"/>
                    <a:pt x="6669393" y="1075685"/>
                  </a:cubicBezTo>
                  <a:cubicBezTo>
                    <a:pt x="6594359" y="1179865"/>
                    <a:pt x="6549710" y="1294897"/>
                    <a:pt x="6535448" y="1420780"/>
                  </a:cubicBezTo>
                  <a:cubicBezTo>
                    <a:pt x="6521185" y="1546664"/>
                    <a:pt x="6514054" y="1760915"/>
                    <a:pt x="6514054" y="2063532"/>
                  </a:cubicBezTo>
                  <a:lnTo>
                    <a:pt x="6514054" y="2578849"/>
                  </a:lnTo>
                  <a:cubicBezTo>
                    <a:pt x="6514054" y="2888908"/>
                    <a:pt x="6521495" y="3105949"/>
                    <a:pt x="6536378" y="3229972"/>
                  </a:cubicBezTo>
                  <a:cubicBezTo>
                    <a:pt x="6551261" y="3353996"/>
                    <a:pt x="6597769" y="3468717"/>
                    <a:pt x="6675904" y="3574137"/>
                  </a:cubicBezTo>
                  <a:cubicBezTo>
                    <a:pt x="6754039" y="3679557"/>
                    <a:pt x="6857288" y="3758622"/>
                    <a:pt x="6985652" y="3811332"/>
                  </a:cubicBezTo>
                  <a:cubicBezTo>
                    <a:pt x="7114017" y="3864042"/>
                    <a:pt x="7258814" y="3890397"/>
                    <a:pt x="7420044" y="3890397"/>
                  </a:cubicBezTo>
                  <a:cubicBezTo>
                    <a:pt x="7589957" y="3890397"/>
                    <a:pt x="7738785" y="3862492"/>
                    <a:pt x="7866529" y="3806681"/>
                  </a:cubicBezTo>
                  <a:cubicBezTo>
                    <a:pt x="7994273" y="3750871"/>
                    <a:pt x="8095662" y="3670875"/>
                    <a:pt x="8170696" y="3566696"/>
                  </a:cubicBezTo>
                  <a:cubicBezTo>
                    <a:pt x="8245730" y="3462516"/>
                    <a:pt x="8290379" y="3347484"/>
                    <a:pt x="8304642" y="3221601"/>
                  </a:cubicBezTo>
                  <a:cubicBezTo>
                    <a:pt x="8318904" y="3095717"/>
                    <a:pt x="8326036" y="2881466"/>
                    <a:pt x="8326036" y="2578849"/>
                  </a:cubicBezTo>
                  <a:lnTo>
                    <a:pt x="8326036" y="2063532"/>
                  </a:lnTo>
                  <a:cubicBezTo>
                    <a:pt x="8326036" y="1753473"/>
                    <a:pt x="8318594" y="1536432"/>
                    <a:pt x="8303712" y="1412409"/>
                  </a:cubicBezTo>
                  <a:cubicBezTo>
                    <a:pt x="8288829" y="1288386"/>
                    <a:pt x="8242320" y="1173664"/>
                    <a:pt x="8164185" y="1068244"/>
                  </a:cubicBezTo>
                  <a:cubicBezTo>
                    <a:pt x="8086050" y="962824"/>
                    <a:pt x="7982801" y="883759"/>
                    <a:pt x="7854437" y="831049"/>
                  </a:cubicBezTo>
                  <a:cubicBezTo>
                    <a:pt x="7726072" y="778339"/>
                    <a:pt x="7581275" y="751984"/>
                    <a:pt x="7420044" y="751984"/>
                  </a:cubicBezTo>
                  <a:close/>
                  <a:moveTo>
                    <a:pt x="756462" y="0"/>
                  </a:moveTo>
                  <a:lnTo>
                    <a:pt x="8677979" y="0"/>
                  </a:lnTo>
                  <a:cubicBezTo>
                    <a:pt x="9095761" y="0"/>
                    <a:pt x="9434441" y="338680"/>
                    <a:pt x="9434441" y="756462"/>
                  </a:cubicBezTo>
                  <a:lnTo>
                    <a:pt x="9434441" y="3782218"/>
                  </a:lnTo>
                  <a:cubicBezTo>
                    <a:pt x="9434441" y="4200000"/>
                    <a:pt x="9095761" y="4538680"/>
                    <a:pt x="8677979" y="4538680"/>
                  </a:cubicBezTo>
                  <a:lnTo>
                    <a:pt x="756462" y="4538680"/>
                  </a:lnTo>
                  <a:cubicBezTo>
                    <a:pt x="338680" y="4538680"/>
                    <a:pt x="0" y="4200000"/>
                    <a:pt x="0" y="3782218"/>
                  </a:cubicBezTo>
                  <a:lnTo>
                    <a:pt x="0" y="756462"/>
                  </a:lnTo>
                  <a:cubicBezTo>
                    <a:pt x="0" y="338680"/>
                    <a:pt x="338680" y="0"/>
                    <a:pt x="756462" y="0"/>
                  </a:cubicBezTo>
                  <a:close/>
                </a:path>
              </a:pathLst>
            </a:custGeom>
            <a:solidFill>
              <a:srgbClr val="8FA5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10" name="文字方塊 109">
              <a:extLst>
                <a:ext uri="{FF2B5EF4-FFF2-40B4-BE49-F238E27FC236}">
                  <a16:creationId xmlns:a16="http://schemas.microsoft.com/office/drawing/2014/main" id="{3B5270A2-3462-AF84-FF45-EC550CC029CE}"/>
                </a:ext>
              </a:extLst>
            </p:cNvPr>
            <p:cNvSpPr txBox="1"/>
            <p:nvPr/>
          </p:nvSpPr>
          <p:spPr>
            <a:xfrm>
              <a:off x="2823258" y="2237953"/>
              <a:ext cx="5506798" cy="693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Opportunities </a:t>
              </a:r>
              <a:r>
                <a:rPr lang="zh-TW" altLang="en-US" sz="20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機會</a:t>
              </a:r>
              <a:endParaRPr lang="en-US" altLang="zh-TW" sz="2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1" name="文字方塊 110">
              <a:extLst>
                <a:ext uri="{FF2B5EF4-FFF2-40B4-BE49-F238E27FC236}">
                  <a16:creationId xmlns:a16="http://schemas.microsoft.com/office/drawing/2014/main" id="{6FC33BA9-3ED8-4B24-F8A8-56474FDAB25B}"/>
                </a:ext>
              </a:extLst>
            </p:cNvPr>
            <p:cNvSpPr txBox="1"/>
            <p:nvPr/>
          </p:nvSpPr>
          <p:spPr>
            <a:xfrm>
              <a:off x="1803778" y="3081736"/>
              <a:ext cx="4292936" cy="24937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4000" indent="-180000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全球人口老化</a:t>
              </a:r>
              <a:endPara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44000" indent="-180000">
                <a:lnSpc>
                  <a:spcPts val="27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銀髮產業日趨重要 </a:t>
              </a:r>
              <a:endPara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44000" indent="-180000">
                <a:lnSpc>
                  <a:spcPts val="27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en-US" altLang="zh-TW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ESP</a:t>
              </a: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IoT</a:t>
              </a: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自由度高</a:t>
              </a:r>
              <a:endPara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44000" indent="-180000">
                <a:lnSpc>
                  <a:spcPts val="27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開源大型語言模型</a:t>
              </a:r>
              <a:endPara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EDFF3210-9DC5-7A02-20D6-CAECE0BBE783}"/>
                </a:ext>
              </a:extLst>
            </p:cNvPr>
            <p:cNvGrpSpPr/>
            <p:nvPr/>
          </p:nvGrpSpPr>
          <p:grpSpPr>
            <a:xfrm>
              <a:off x="1907461" y="2136763"/>
              <a:ext cx="741762" cy="741762"/>
              <a:chOff x="2084442" y="2136763"/>
              <a:chExt cx="741762" cy="741762"/>
            </a:xfrm>
          </p:grpSpPr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0FDAA377-816D-63B7-A8A1-263BEED931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84442" y="2136763"/>
                <a:ext cx="741762" cy="741762"/>
              </a:xfrm>
              <a:prstGeom prst="ellipse">
                <a:avLst/>
              </a:prstGeom>
              <a:noFill/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15" name="圖形 114" descr="握手 外框">
                <a:extLst>
                  <a:ext uri="{FF2B5EF4-FFF2-40B4-BE49-F238E27FC236}">
                    <a16:creationId xmlns:a16="http://schemas.microsoft.com/office/drawing/2014/main" id="{D57F84FF-B636-ADAA-95ED-2D4A117FB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144601" y="2222803"/>
                <a:ext cx="621446" cy="621446"/>
              </a:xfrm>
              <a:prstGeom prst="rect">
                <a:avLst/>
              </a:prstGeom>
            </p:spPr>
          </p:pic>
        </p:grpSp>
        <p:sp>
          <p:nvSpPr>
            <p:cNvPr id="113" name="文字方塊 112">
              <a:extLst>
                <a:ext uri="{FF2B5EF4-FFF2-40B4-BE49-F238E27FC236}">
                  <a16:creationId xmlns:a16="http://schemas.microsoft.com/office/drawing/2014/main" id="{1D0FBD91-BEBE-1FB8-55A1-7F328A82680B}"/>
                </a:ext>
              </a:extLst>
            </p:cNvPr>
            <p:cNvSpPr txBox="1"/>
            <p:nvPr/>
          </p:nvSpPr>
          <p:spPr>
            <a:xfrm>
              <a:off x="5146295" y="3046755"/>
              <a:ext cx="3837874" cy="12927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4000" indent="-180000">
                <a:lnSpc>
                  <a:spcPts val="27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穿戴裝置興起</a:t>
              </a:r>
            </a:p>
            <a:p>
              <a:pPr marL="144000" indent="-180000">
                <a:lnSpc>
                  <a:spcPts val="27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en-US" altLang="zh-TW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LINE </a:t>
              </a: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提供</a:t>
              </a:r>
              <a:r>
                <a:rPr lang="en-US" altLang="zh-TW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API</a:t>
              </a:r>
            </a:p>
          </p:txBody>
        </p:sp>
      </p:grp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B2F8AE66-67F0-6474-9C80-E5195BDA8862}"/>
              </a:ext>
            </a:extLst>
          </p:cNvPr>
          <p:cNvGrpSpPr/>
          <p:nvPr/>
        </p:nvGrpSpPr>
        <p:grpSpPr>
          <a:xfrm>
            <a:off x="6208909" y="3503117"/>
            <a:ext cx="5386502" cy="2616849"/>
            <a:chOff x="1479442" y="1611010"/>
            <a:chExt cx="9434441" cy="4538680"/>
          </a:xfrm>
        </p:grpSpPr>
        <p:sp>
          <p:nvSpPr>
            <p:cNvPr id="117" name="手繪多邊形: 圖案 116">
              <a:extLst>
                <a:ext uri="{FF2B5EF4-FFF2-40B4-BE49-F238E27FC236}">
                  <a16:creationId xmlns:a16="http://schemas.microsoft.com/office/drawing/2014/main" id="{3FF8EECB-1215-DEFA-57A0-9C6D6C973436}"/>
                </a:ext>
              </a:extLst>
            </p:cNvPr>
            <p:cNvSpPr/>
            <p:nvPr/>
          </p:nvSpPr>
          <p:spPr>
            <a:xfrm>
              <a:off x="1479442" y="1611010"/>
              <a:ext cx="9434441" cy="4538680"/>
            </a:xfrm>
            <a:custGeom>
              <a:avLst/>
              <a:gdLst/>
              <a:ahLst/>
              <a:cxnLst/>
              <a:rect l="l" t="t" r="r" b="b"/>
              <a:pathLst>
                <a:path w="9434441" h="4538680">
                  <a:moveTo>
                    <a:pt x="6402432" y="815236"/>
                  </a:moveTo>
                  <a:lnTo>
                    <a:pt x="6402432" y="1417990"/>
                  </a:lnTo>
                  <a:lnTo>
                    <a:pt x="6865660" y="1417990"/>
                  </a:lnTo>
                  <a:lnTo>
                    <a:pt x="6865660" y="3827145"/>
                  </a:lnTo>
                  <a:lnTo>
                    <a:pt x="7648868" y="3827145"/>
                  </a:lnTo>
                  <a:lnTo>
                    <a:pt x="7648868" y="1417990"/>
                  </a:lnTo>
                  <a:lnTo>
                    <a:pt x="8113956" y="1417990"/>
                  </a:lnTo>
                  <a:lnTo>
                    <a:pt x="8113956" y="815236"/>
                  </a:lnTo>
                  <a:close/>
                  <a:moveTo>
                    <a:pt x="756462" y="0"/>
                  </a:moveTo>
                  <a:lnTo>
                    <a:pt x="8677979" y="0"/>
                  </a:lnTo>
                  <a:cubicBezTo>
                    <a:pt x="9095761" y="0"/>
                    <a:pt x="9434441" y="338680"/>
                    <a:pt x="9434441" y="756462"/>
                  </a:cubicBezTo>
                  <a:lnTo>
                    <a:pt x="9434441" y="3782218"/>
                  </a:lnTo>
                  <a:cubicBezTo>
                    <a:pt x="9434441" y="4200000"/>
                    <a:pt x="9095761" y="4538680"/>
                    <a:pt x="8677979" y="4538680"/>
                  </a:cubicBezTo>
                  <a:lnTo>
                    <a:pt x="756462" y="4538680"/>
                  </a:lnTo>
                  <a:cubicBezTo>
                    <a:pt x="338680" y="4538680"/>
                    <a:pt x="0" y="4200000"/>
                    <a:pt x="0" y="3782218"/>
                  </a:cubicBezTo>
                  <a:lnTo>
                    <a:pt x="0" y="756462"/>
                  </a:lnTo>
                  <a:cubicBezTo>
                    <a:pt x="0" y="338680"/>
                    <a:pt x="338680" y="0"/>
                    <a:pt x="756462" y="0"/>
                  </a:cubicBezTo>
                  <a:close/>
                </a:path>
              </a:pathLst>
            </a:custGeom>
            <a:solidFill>
              <a:srgbClr val="A8C4C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118" name="橢圓 117">
              <a:extLst>
                <a:ext uri="{FF2B5EF4-FFF2-40B4-BE49-F238E27FC236}">
                  <a16:creationId xmlns:a16="http://schemas.microsoft.com/office/drawing/2014/main" id="{1DDCD3CA-8DFC-3B58-5F59-6B22A98D520C}"/>
                </a:ext>
              </a:extLst>
            </p:cNvPr>
            <p:cNvSpPr>
              <a:spLocks/>
            </p:cNvSpPr>
            <p:nvPr/>
          </p:nvSpPr>
          <p:spPr>
            <a:xfrm>
              <a:off x="1982715" y="2080243"/>
              <a:ext cx="621449" cy="621448"/>
            </a:xfrm>
            <a:prstGeom prst="ellips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9" name="文字方塊 118">
              <a:extLst>
                <a:ext uri="{FF2B5EF4-FFF2-40B4-BE49-F238E27FC236}">
                  <a16:creationId xmlns:a16="http://schemas.microsoft.com/office/drawing/2014/main" id="{220F37E7-95EE-1D3C-C413-B6EE5A3BF811}"/>
                </a:ext>
              </a:extLst>
            </p:cNvPr>
            <p:cNvSpPr txBox="1"/>
            <p:nvPr/>
          </p:nvSpPr>
          <p:spPr>
            <a:xfrm>
              <a:off x="1875044" y="2994241"/>
              <a:ext cx="6068700" cy="25438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4000" indent="-180000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科技技術變革快速</a:t>
              </a:r>
              <a:endParaRPr lang="en-US" altLang="zh-TW" sz="1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endParaRPr>
            </a:p>
            <a:p>
              <a:pPr marL="144000" indent="-180000">
                <a:lnSpc>
                  <a:spcPts val="2700"/>
                </a:lnSpc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使用者需求廣</a:t>
              </a:r>
            </a:p>
            <a:p>
              <a:pPr marL="144000" indent="-180000">
                <a:lnSpc>
                  <a:spcPts val="2700"/>
                </a:lnSpc>
                <a:spcBef>
                  <a:spcPts val="0"/>
                </a:spcBef>
                <a:spcAft>
                  <a:spcPts val="0"/>
                </a:spcAft>
                <a:buSzPct val="70000"/>
                <a:buFont typeface="Wingdings" panose="05000000000000000000" pitchFamily="2" charset="2"/>
                <a:buChar char="l"/>
              </a:pPr>
              <a:r>
                <a:rPr lang="zh-TW" altLang="en-US" sz="1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rPr>
                <a:t>資安意識提高</a:t>
              </a:r>
            </a:p>
            <a:p>
              <a:pPr marL="342900" indent="-342900">
                <a:lnSpc>
                  <a:spcPts val="3000"/>
                </a:lnSpc>
                <a:buSzPct val="70000"/>
                <a:buFont typeface="Wingdings" panose="05000000000000000000" pitchFamily="2" charset="2"/>
                <a:buChar char="l"/>
              </a:pPr>
              <a:endPara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0" name="文字方塊 119">
              <a:extLst>
                <a:ext uri="{FF2B5EF4-FFF2-40B4-BE49-F238E27FC236}">
                  <a16:creationId xmlns:a16="http://schemas.microsoft.com/office/drawing/2014/main" id="{3EE5A985-F882-FC5C-0420-661588BAB9B0}"/>
                </a:ext>
              </a:extLst>
            </p:cNvPr>
            <p:cNvSpPr txBox="1"/>
            <p:nvPr/>
          </p:nvSpPr>
          <p:spPr>
            <a:xfrm>
              <a:off x="2688399" y="2130928"/>
              <a:ext cx="3169153" cy="693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Threats </a:t>
              </a:r>
              <a:r>
                <a:rPr lang="zh-TW" altLang="en-US" sz="2000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威脅</a:t>
              </a:r>
            </a:p>
          </p:txBody>
        </p:sp>
        <p:pic>
          <p:nvPicPr>
            <p:cNvPr id="121" name="圖形 120" descr="警告 外框">
              <a:extLst>
                <a:ext uri="{FF2B5EF4-FFF2-40B4-BE49-F238E27FC236}">
                  <a16:creationId xmlns:a16="http://schemas.microsoft.com/office/drawing/2014/main" id="{22B0ECC2-BDE7-6BDA-C0BF-34FBB9FE7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30738" y="2083523"/>
              <a:ext cx="525402" cy="525402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8C71A9-A3A0-7931-74B2-0D6B3E205712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陳姸甄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8EE6FC-B650-FD63-941D-45662B16375C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9051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C85A08-1E42-DF4F-C69D-BC77FBE0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pic>
        <p:nvPicPr>
          <p:cNvPr id="6" name="图片 9">
            <a:extLst>
              <a:ext uri="{FF2B5EF4-FFF2-40B4-BE49-F238E27FC236}">
                <a16:creationId xmlns:a16="http://schemas.microsoft.com/office/drawing/2014/main" id="{34D16B97-06E7-0695-1F09-47E0D4335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D4AF509A-0EF4-22A6-802B-5F203C7CADD7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6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3074AABA-7A2D-0AC7-C170-0717C4FD886C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9AF44261-708B-251C-C393-28BC66C67DC8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8220FB77-7B2D-57C7-943C-DCD84AF20F18}"/>
              </a:ext>
            </a:extLst>
          </p:cNvPr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系統展示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DC84EA26-370B-6F9D-45D9-4F2D272AEF14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06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11F05C2-80FC-FC74-9879-8A6C7463685E}"/>
              </a:ext>
            </a:extLst>
          </p:cNvPr>
          <p:cNvSpPr txBox="1"/>
          <p:nvPr/>
        </p:nvSpPr>
        <p:spPr>
          <a:xfrm>
            <a:off x="159777" y="6365203"/>
            <a:ext cx="42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鄭佳宜、陳姸甄、周東圻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DD3523B-7F9F-250E-053C-87C62A9B9736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697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F5AEE2-B409-FDC7-C1C8-26C321782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28" name="文字方塊 27">
            <a:extLst>
              <a:ext uri="{FF2B5EF4-FFF2-40B4-BE49-F238E27FC236}">
                <a16:creationId xmlns:a16="http://schemas.microsoft.com/office/drawing/2014/main" id="{FDF49DDD-AA30-545E-06AF-2CDDC8C494D8}"/>
              </a:ext>
            </a:extLst>
          </p:cNvPr>
          <p:cNvSpPr txBox="1"/>
          <p:nvPr/>
        </p:nvSpPr>
        <p:spPr>
          <a:xfrm>
            <a:off x="159778" y="6365203"/>
            <a:ext cx="392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陳姸甄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4BDE89-821D-ABED-8F2C-441CFCCB511B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系統展示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5" name="這">
            <a:hlinkClick r:id="" action="ppaction://media"/>
            <a:extLst>
              <a:ext uri="{FF2B5EF4-FFF2-40B4-BE49-F238E27FC236}">
                <a16:creationId xmlns:a16="http://schemas.microsoft.com/office/drawing/2014/main" id="{E2A654D4-BA21-DE07-8435-9BE206241F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8593" y="530494"/>
            <a:ext cx="11654813" cy="579208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8E13595-4867-D4DA-175E-B8FE069403C9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7750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C85A08-1E42-DF4F-C69D-BC77FBE0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pic>
        <p:nvPicPr>
          <p:cNvPr id="6" name="图片 9">
            <a:extLst>
              <a:ext uri="{FF2B5EF4-FFF2-40B4-BE49-F238E27FC236}">
                <a16:creationId xmlns:a16="http://schemas.microsoft.com/office/drawing/2014/main" id="{34D16B97-06E7-0695-1F09-47E0D4335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菱形 8">
            <a:extLst>
              <a:ext uri="{FF2B5EF4-FFF2-40B4-BE49-F238E27FC236}">
                <a16:creationId xmlns:a16="http://schemas.microsoft.com/office/drawing/2014/main" id="{9AF44261-708B-251C-C393-28BC66C67DC8}"/>
              </a:ext>
            </a:extLst>
          </p:cNvPr>
          <p:cNvSpPr/>
          <p:nvPr/>
        </p:nvSpPr>
        <p:spPr>
          <a:xfrm>
            <a:off x="3974672" y="1204297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8220FB77-7B2D-57C7-943C-DCD84AF20F18}"/>
              </a:ext>
            </a:extLst>
          </p:cNvPr>
          <p:cNvSpPr txBox="1"/>
          <p:nvPr/>
        </p:nvSpPr>
        <p:spPr>
          <a:xfrm>
            <a:off x="4171748" y="2927737"/>
            <a:ext cx="3904343" cy="6625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IoT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裝置</a:t>
            </a:r>
            <a:endParaRPr lang="en-US" altLang="zh-TW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77218E3-A1C8-8A94-7133-DA4391225DC3}"/>
              </a:ext>
            </a:extLst>
          </p:cNvPr>
          <p:cNvSpPr txBox="1"/>
          <p:nvPr/>
        </p:nvSpPr>
        <p:spPr>
          <a:xfrm>
            <a:off x="159777" y="6365203"/>
            <a:ext cx="42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鄭佳宜、周東圻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3A4ED01-7473-9240-5985-2ABE2692A32B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998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8" name="组合 24">
            <a:extLst>
              <a:ext uri="{FF2B5EF4-FFF2-40B4-BE49-F238E27FC236}">
                <a16:creationId xmlns:a16="http://schemas.microsoft.com/office/drawing/2014/main" id="{1616E23D-A72D-DA90-B01F-3BF2F1DE9D0E}"/>
              </a:ext>
            </a:extLst>
          </p:cNvPr>
          <p:cNvGrpSpPr/>
          <p:nvPr/>
        </p:nvGrpSpPr>
        <p:grpSpPr>
          <a:xfrm>
            <a:off x="3399995" y="400223"/>
            <a:ext cx="5544407" cy="617980"/>
            <a:chOff x="551593" y="497013"/>
            <a:chExt cx="5544407" cy="617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901977-8ADD-9BB1-1642-F1B9F1D4B96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I</a:t>
              </a:r>
              <a:r>
                <a:rPr lang="en-US" altLang="zh-CN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o</a:t>
              </a: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T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裝置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0" name="0 _4">
              <a:extLst>
                <a:ext uri="{FF2B5EF4-FFF2-40B4-BE49-F238E27FC236}">
                  <a16:creationId xmlns:a16="http://schemas.microsoft.com/office/drawing/2014/main" id="{EB75A5A5-6DA1-CCEE-D706-31B7B1FD8966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750151285.052717">
            <a:hlinkClick r:id="" action="ppaction://media"/>
            <a:extLst>
              <a:ext uri="{FF2B5EF4-FFF2-40B4-BE49-F238E27FC236}">
                <a16:creationId xmlns:a16="http://schemas.microsoft.com/office/drawing/2014/main" id="{C93CFF74-D633-480C-6A27-0B24E69632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3307" b="18242"/>
          <a:stretch/>
        </p:blipFill>
        <p:spPr>
          <a:xfrm>
            <a:off x="4167187" y="1155569"/>
            <a:ext cx="3857625" cy="538007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D5FF1F2-FD72-CD21-2F93-CEE671A9DB5B}"/>
              </a:ext>
            </a:extLst>
          </p:cNvPr>
          <p:cNvSpPr txBox="1"/>
          <p:nvPr/>
        </p:nvSpPr>
        <p:spPr>
          <a:xfrm>
            <a:off x="159777" y="6365203"/>
            <a:ext cx="42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鄭佳宜、周東圻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FD58E9-A7E4-7A1C-C6EC-D656A9085892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102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DE52D8-8517-DB16-AD06-688856E9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3945EB33-40EC-25E7-E48E-A601D3794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文本框 17">
            <a:extLst>
              <a:ext uri="{FF2B5EF4-FFF2-40B4-BE49-F238E27FC236}">
                <a16:creationId xmlns:a16="http://schemas.microsoft.com/office/drawing/2014/main" id="{4AF661A3-FA2C-8713-B862-5B204F462F9F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7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BE4CD69B-4484-A932-54E2-38DD6FDCA80E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4C94CAFE-6DC0-4539-0F46-B61B860D4E5B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A473B23C-DFA0-1937-4D49-E5CD77CCD663}"/>
              </a:ext>
            </a:extLst>
          </p:cNvPr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結論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0A9E250D-7433-EA9C-632D-C6E1320F49E4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07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211159-6EE7-530D-B862-CAAC4619BC6E}"/>
              </a:ext>
            </a:extLst>
          </p:cNvPr>
          <p:cNvSpPr txBox="1"/>
          <p:nvPr/>
        </p:nvSpPr>
        <p:spPr>
          <a:xfrm>
            <a:off x="159777" y="6365203"/>
            <a:ext cx="42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C03754F-A839-6537-CB84-8FC855F207C1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10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>
            <a:extLst>
              <a:ext uri="{FF2B5EF4-FFF2-40B4-BE49-F238E27FC236}">
                <a16:creationId xmlns:a16="http://schemas.microsoft.com/office/drawing/2014/main" id="{DBEF9DD5-B86B-F699-E7D5-C01D187AA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12C54EFF-779D-6332-77DE-1BE66B5A166D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B8AC53C6-15E2-791C-6533-988AA668902A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B913C35B-F9A0-4570-FFD8-C171278F17EF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0846C6BD-F960-69E2-19F2-AFF7436AE2C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01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0A4787F-DEE3-A037-5DAA-D24341AEDEB8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466943-125D-52C3-2F92-9A00F62D6796}"/>
              </a:ext>
            </a:extLst>
          </p:cNvPr>
          <p:cNvSpPr txBox="1"/>
          <p:nvPr/>
        </p:nvSpPr>
        <p:spPr>
          <a:xfrm>
            <a:off x="5784096" y="3259458"/>
            <a:ext cx="3335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 景 與 動 機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BBF1B7-027B-1630-CE50-ED61A7E79CD0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05675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FB30D229-B1C2-4A8A-95A2-90D42848E7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33" name="组合 43">
            <a:extLst>
              <a:ext uri="{FF2B5EF4-FFF2-40B4-BE49-F238E27FC236}">
                <a16:creationId xmlns:a16="http://schemas.microsoft.com/office/drawing/2014/main" id="{0313FB6E-91FC-D20A-A8B1-C8F4DFA54A49}"/>
              </a:ext>
            </a:extLst>
          </p:cNvPr>
          <p:cNvGrpSpPr/>
          <p:nvPr/>
        </p:nvGrpSpPr>
        <p:grpSpPr>
          <a:xfrm>
            <a:off x="3424460" y="444960"/>
            <a:ext cx="5544407" cy="617980"/>
            <a:chOff x="551593" y="721739"/>
            <a:chExt cx="5544407" cy="61798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5EF3AD5-B49B-137D-1134-8FBDAB5F42A5}"/>
                </a:ext>
              </a:extLst>
            </p:cNvPr>
            <p:cNvSpPr/>
            <p:nvPr/>
          </p:nvSpPr>
          <p:spPr>
            <a:xfrm>
              <a:off x="551593" y="721739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結論</a:t>
              </a:r>
              <a:endPara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35" name="0 _4">
              <a:extLst>
                <a:ext uri="{FF2B5EF4-FFF2-40B4-BE49-F238E27FC236}">
                  <a16:creationId xmlns:a16="http://schemas.microsoft.com/office/drawing/2014/main" id="{7247CB3E-BC19-9E56-9488-F8698C8B711F}"/>
                </a:ext>
              </a:extLst>
            </p:cNvPr>
            <p:cNvCxnSpPr/>
            <p:nvPr/>
          </p:nvCxnSpPr>
          <p:spPr>
            <a:xfrm>
              <a:off x="715475" y="1339719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56855FD-CFC1-85DA-319D-2C97A9ABE9EE}"/>
              </a:ext>
            </a:extLst>
          </p:cNvPr>
          <p:cNvGrpSpPr/>
          <p:nvPr/>
        </p:nvGrpSpPr>
        <p:grpSpPr>
          <a:xfrm>
            <a:off x="1256724" y="2124281"/>
            <a:ext cx="9904561" cy="3264637"/>
            <a:chOff x="1256724" y="2124281"/>
            <a:chExt cx="9904561" cy="3264637"/>
          </a:xfrm>
        </p:grpSpPr>
        <p:sp>
          <p:nvSpPr>
            <p:cNvPr id="37" name="Rounded Rectangle 2">
              <a:extLst>
                <a:ext uri="{FF2B5EF4-FFF2-40B4-BE49-F238E27FC236}">
                  <a16:creationId xmlns:a16="http://schemas.microsoft.com/office/drawing/2014/main" id="{3B334D06-C4EE-0815-C648-4208336EF6E1}"/>
                </a:ext>
              </a:extLst>
            </p:cNvPr>
            <p:cNvSpPr/>
            <p:nvPr/>
          </p:nvSpPr>
          <p:spPr>
            <a:xfrm>
              <a:off x="1270301" y="2124282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8" name="Rounded Rectangle 9">
              <a:extLst>
                <a:ext uri="{FF2B5EF4-FFF2-40B4-BE49-F238E27FC236}">
                  <a16:creationId xmlns:a16="http://schemas.microsoft.com/office/drawing/2014/main" id="{11198ECC-D49A-F3E0-AB04-54BC7DFA4959}"/>
                </a:ext>
              </a:extLst>
            </p:cNvPr>
            <p:cNvSpPr/>
            <p:nvPr/>
          </p:nvSpPr>
          <p:spPr>
            <a:xfrm>
              <a:off x="1256724" y="2124281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id="{BF5D60EF-980C-172B-8A8E-10B4797DB666}"/>
                </a:ext>
              </a:extLst>
            </p:cNvPr>
            <p:cNvSpPr/>
            <p:nvPr/>
          </p:nvSpPr>
          <p:spPr>
            <a:xfrm>
              <a:off x="3745873" y="2124282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0" name="Rounded Rectangle 10">
              <a:extLst>
                <a:ext uri="{FF2B5EF4-FFF2-40B4-BE49-F238E27FC236}">
                  <a16:creationId xmlns:a16="http://schemas.microsoft.com/office/drawing/2014/main" id="{62C58520-5706-CC18-8647-756D0DE72045}"/>
                </a:ext>
              </a:extLst>
            </p:cNvPr>
            <p:cNvSpPr/>
            <p:nvPr/>
          </p:nvSpPr>
          <p:spPr>
            <a:xfrm>
              <a:off x="3745873" y="2124282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1" name="Rounded Rectangle 4">
              <a:extLst>
                <a:ext uri="{FF2B5EF4-FFF2-40B4-BE49-F238E27FC236}">
                  <a16:creationId xmlns:a16="http://schemas.microsoft.com/office/drawing/2014/main" id="{D451E2C6-0FE2-28E4-4B1F-0DFE6610293A}"/>
                </a:ext>
              </a:extLst>
            </p:cNvPr>
            <p:cNvSpPr/>
            <p:nvPr/>
          </p:nvSpPr>
          <p:spPr>
            <a:xfrm>
              <a:off x="6221449" y="2124282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2" name="Rounded Rectangle 11">
              <a:extLst>
                <a:ext uri="{FF2B5EF4-FFF2-40B4-BE49-F238E27FC236}">
                  <a16:creationId xmlns:a16="http://schemas.microsoft.com/office/drawing/2014/main" id="{87FB916B-29D7-D24B-A324-87AB1C3E3FF3}"/>
                </a:ext>
              </a:extLst>
            </p:cNvPr>
            <p:cNvSpPr/>
            <p:nvPr/>
          </p:nvSpPr>
          <p:spPr>
            <a:xfrm>
              <a:off x="6221449" y="2124282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Rounded Rectangle 5">
              <a:extLst>
                <a:ext uri="{FF2B5EF4-FFF2-40B4-BE49-F238E27FC236}">
                  <a16:creationId xmlns:a16="http://schemas.microsoft.com/office/drawing/2014/main" id="{1A6733AF-F0B9-52C9-7710-FE8E7AD54263}"/>
                </a:ext>
              </a:extLst>
            </p:cNvPr>
            <p:cNvSpPr/>
            <p:nvPr/>
          </p:nvSpPr>
          <p:spPr>
            <a:xfrm>
              <a:off x="8697022" y="2124282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59F5D5E-44D1-CDB8-6C19-5848C34D6F68}"/>
                </a:ext>
              </a:extLst>
            </p:cNvPr>
            <p:cNvSpPr/>
            <p:nvPr/>
          </p:nvSpPr>
          <p:spPr>
            <a:xfrm>
              <a:off x="8697022" y="2124282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E1DFA09-D738-75F2-AA24-5650E748D718}"/>
                </a:ext>
              </a:extLst>
            </p:cNvPr>
            <p:cNvSpPr txBox="1"/>
            <p:nvPr/>
          </p:nvSpPr>
          <p:spPr>
            <a:xfrm>
              <a:off x="1559959" y="4275049"/>
              <a:ext cx="1617025" cy="601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4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即時救援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EF2299F-80FF-7C2B-3FC3-4D891E29157F}"/>
                </a:ext>
              </a:extLst>
            </p:cNvPr>
            <p:cNvSpPr txBox="1"/>
            <p:nvPr/>
          </p:nvSpPr>
          <p:spPr>
            <a:xfrm>
              <a:off x="4051270" y="3986510"/>
              <a:ext cx="1583048" cy="1178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4500"/>
                </a:lnSpc>
              </a:pPr>
              <a:r>
                <a:rPr lang="zh-TW" altLang="en-US" sz="2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長輩狀況</a:t>
              </a:r>
              <a:endParaRPr lang="en-US" altLang="zh-TW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fontAlgn="base">
                <a:lnSpc>
                  <a:spcPts val="4500"/>
                </a:lnSpc>
              </a:pPr>
              <a:r>
                <a:rPr lang="zh-TW" altLang="en-US" sz="2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即時提醒</a:t>
              </a:r>
              <a:endParaRPr lang="en-US" altLang="zh-TW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56CAA04F-3DEC-7C2E-11C5-7AF2F5F744AD}"/>
                </a:ext>
              </a:extLst>
            </p:cNvPr>
            <p:cNvSpPr txBox="1"/>
            <p:nvPr/>
          </p:nvSpPr>
          <p:spPr>
            <a:xfrm>
              <a:off x="8440495" y="3986510"/>
              <a:ext cx="2720790" cy="1178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indent="-457200" fontAlgn="base">
                <a:lnSpc>
                  <a:spcPts val="4500"/>
                </a:lnSpc>
                <a:buFont typeface="Arial" panose="020B0604020202020204" pitchFamily="34" charset="0"/>
                <a:buChar char="•"/>
                <a:defRPr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indent="0" algn="ctr">
                <a:buNone/>
              </a:pPr>
              <a:r>
                <a:rPr lang="zh-TW" altLang="en-US" sz="2600" dirty="0"/>
                <a:t>宣導</a:t>
              </a:r>
              <a:endParaRPr lang="en-US" altLang="zh-TW" sz="2600" dirty="0"/>
            </a:p>
            <a:p>
              <a:pPr indent="0" algn="ctr">
                <a:buNone/>
              </a:pPr>
              <a:r>
                <a:rPr lang="zh-TW" altLang="en-US" sz="2600" dirty="0"/>
                <a:t>正確知識</a:t>
              </a:r>
            </a:p>
          </p:txBody>
        </p:sp>
        <p:pic>
          <p:nvPicPr>
            <p:cNvPr id="50" name="圖片 49" descr="一張含有 標誌, 符號, 字型, 圖形 的圖片&#10;&#10;自動產生的描述">
              <a:extLst>
                <a:ext uri="{FF2B5EF4-FFF2-40B4-BE49-F238E27FC236}">
                  <a16:creationId xmlns:a16="http://schemas.microsoft.com/office/drawing/2014/main" id="{BF7665F7-FFA3-8C9D-29A6-72A2CCA4A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181" y="2659408"/>
              <a:ext cx="658157" cy="658157"/>
            </a:xfrm>
            <a:prstGeom prst="rect">
              <a:avLst/>
            </a:prstGeom>
          </p:spPr>
        </p:pic>
        <p:sp>
          <p:nvSpPr>
            <p:cNvPr id="53" name="拱形 52">
              <a:extLst>
                <a:ext uri="{FF2B5EF4-FFF2-40B4-BE49-F238E27FC236}">
                  <a16:creationId xmlns:a16="http://schemas.microsoft.com/office/drawing/2014/main" id="{7E574AFC-3DE9-A090-9962-62B1D891CCBA}"/>
                </a:ext>
              </a:extLst>
            </p:cNvPr>
            <p:cNvSpPr/>
            <p:nvPr/>
          </p:nvSpPr>
          <p:spPr>
            <a:xfrm flipV="1">
              <a:off x="9662080" y="2905125"/>
              <a:ext cx="235984" cy="235135"/>
            </a:xfrm>
            <a:prstGeom prst="blockArc">
              <a:avLst>
                <a:gd name="adj1" fmla="val 10662565"/>
                <a:gd name="adj2" fmla="val 155769"/>
                <a:gd name="adj3" fmla="val 18965"/>
              </a:avLst>
            </a:prstGeom>
            <a:solidFill>
              <a:srgbClr val="FFC000"/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4" name="圖片 53" descr="一張含有 標誌, 符號, 白色, 圖形 的圖片&#10;&#10;自動產生的描述">
              <a:extLst>
                <a:ext uri="{FF2B5EF4-FFF2-40B4-BE49-F238E27FC236}">
                  <a16:creationId xmlns:a16="http://schemas.microsoft.com/office/drawing/2014/main" id="{168D5D88-B671-EFC7-D077-9AC33096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708" y="2574448"/>
              <a:ext cx="696454" cy="696454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7A324D1-045F-2190-96A7-A0CE9A2330E6}"/>
                </a:ext>
              </a:extLst>
            </p:cNvPr>
            <p:cNvSpPr/>
            <p:nvPr/>
          </p:nvSpPr>
          <p:spPr>
            <a:xfrm>
              <a:off x="2271506" y="2636221"/>
              <a:ext cx="45719" cy="7566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DD60ED3-459E-B3C7-DE7C-6D9B86C29ADF}"/>
                </a:ext>
              </a:extLst>
            </p:cNvPr>
            <p:cNvSpPr/>
            <p:nvPr/>
          </p:nvSpPr>
          <p:spPr>
            <a:xfrm rot="2736797">
              <a:off x="2483331" y="2733013"/>
              <a:ext cx="47951" cy="7405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3C1C937-D2CC-5339-4535-16C0B6BD4EC9}"/>
                </a:ext>
              </a:extLst>
            </p:cNvPr>
            <p:cNvSpPr/>
            <p:nvPr/>
          </p:nvSpPr>
          <p:spPr>
            <a:xfrm rot="18939847">
              <a:off x="2059748" y="2728832"/>
              <a:ext cx="45719" cy="7566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8" name="圖片 57" descr="一張含有 符號, 圓形, 字型, 標誌 的圖片&#10;&#10;自動產生的描述">
              <a:extLst>
                <a:ext uri="{FF2B5EF4-FFF2-40B4-BE49-F238E27FC236}">
                  <a16:creationId xmlns:a16="http://schemas.microsoft.com/office/drawing/2014/main" id="{7E01BCE6-2330-C115-0E14-E1BF6CFD5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491" y="2612773"/>
              <a:ext cx="673111" cy="673111"/>
            </a:xfrm>
            <a:prstGeom prst="rect">
              <a:avLst/>
            </a:prstGeom>
          </p:spPr>
        </p:pic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1D69A9F7-84E8-A243-8436-2EAC1B2CABD7}"/>
                </a:ext>
              </a:extLst>
            </p:cNvPr>
            <p:cNvSpPr/>
            <p:nvPr/>
          </p:nvSpPr>
          <p:spPr>
            <a:xfrm>
              <a:off x="4746740" y="2893770"/>
              <a:ext cx="107513" cy="10751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06834DB2-B0D0-7EF6-1E26-CECC936DF58E}"/>
              </a:ext>
            </a:extLst>
          </p:cNvPr>
          <p:cNvSpPr txBox="1"/>
          <p:nvPr/>
        </p:nvSpPr>
        <p:spPr>
          <a:xfrm>
            <a:off x="6515105" y="3986510"/>
            <a:ext cx="1583048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ts val="4500"/>
              </a:lnSpc>
            </a:pPr>
            <a:r>
              <a:rPr lang="en-US" altLang="zh-TW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endParaRPr lang="en-US" altLang="zh-TW" sz="2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fontAlgn="base">
              <a:lnSpc>
                <a:spcPts val="4500"/>
              </a:lnSpc>
            </a:pPr>
            <a:r>
              <a:rPr lang="zh-TW" altLang="en-US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便利生活</a:t>
            </a:r>
            <a:endParaRPr lang="en-US" altLang="zh-TW" sz="26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 descr="一張含有 黑色, 白色, 設計 的圖片&#10;&#10;自動產生的描述">
            <a:extLst>
              <a:ext uri="{FF2B5EF4-FFF2-40B4-BE49-F238E27FC236}">
                <a16:creationId xmlns:a16="http://schemas.microsoft.com/office/drawing/2014/main" id="{A53B63AE-7D9E-1D18-464F-9B01BF4EA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048" y="2659409"/>
            <a:ext cx="688111" cy="6881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5070F0-1DAF-5CBD-6B58-7634B2CC2978}"/>
              </a:ext>
            </a:extLst>
          </p:cNvPr>
          <p:cNvSpPr/>
          <p:nvPr/>
        </p:nvSpPr>
        <p:spPr>
          <a:xfrm>
            <a:off x="7431525" y="2860615"/>
            <a:ext cx="51607" cy="281335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6E5C6F-DB44-7E36-C844-53E085BC14BE}"/>
              </a:ext>
            </a:extLst>
          </p:cNvPr>
          <p:cNvSpPr/>
          <p:nvPr/>
        </p:nvSpPr>
        <p:spPr>
          <a:xfrm>
            <a:off x="7316816" y="2777061"/>
            <a:ext cx="51607" cy="508823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93F4F1-57EA-6DB7-5C80-F56C35FF9714}"/>
              </a:ext>
            </a:extLst>
          </p:cNvPr>
          <p:cNvSpPr txBox="1"/>
          <p:nvPr/>
        </p:nvSpPr>
        <p:spPr>
          <a:xfrm>
            <a:off x="159777" y="6365203"/>
            <a:ext cx="42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8D3639-B5F7-16AA-7319-FF74DDDCFF87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0440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DE52D8-8517-DB16-AD06-688856E9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3945EB33-40EC-25E7-E48E-A601D3794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文本框 17">
            <a:extLst>
              <a:ext uri="{FF2B5EF4-FFF2-40B4-BE49-F238E27FC236}">
                <a16:creationId xmlns:a16="http://schemas.microsoft.com/office/drawing/2014/main" id="{4AF661A3-FA2C-8713-B862-5B204F462F9F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8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BE4CD69B-4484-A932-54E2-38DD6FDCA80E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4C94CAFE-6DC0-4539-0F46-B61B860D4E5B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A473B23C-DFA0-1937-4D49-E5CD77CCD663}"/>
              </a:ext>
            </a:extLst>
          </p:cNvPr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未來展望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0A9E250D-7433-EA9C-632D-C6E1320F49E4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08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2A94228-079A-6B12-DE70-664AFD91479B}"/>
              </a:ext>
            </a:extLst>
          </p:cNvPr>
          <p:cNvSpPr txBox="1"/>
          <p:nvPr/>
        </p:nvSpPr>
        <p:spPr>
          <a:xfrm>
            <a:off x="159777" y="6365203"/>
            <a:ext cx="42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A2B6D2D-7A2D-D87E-AD6B-063BE35BFC65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7000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FB30D229-B1C2-4A8A-95A2-90D42848E7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33" name="组合 43">
            <a:extLst>
              <a:ext uri="{FF2B5EF4-FFF2-40B4-BE49-F238E27FC236}">
                <a16:creationId xmlns:a16="http://schemas.microsoft.com/office/drawing/2014/main" id="{0313FB6E-91FC-D20A-A8B1-C8F4DFA54A49}"/>
              </a:ext>
            </a:extLst>
          </p:cNvPr>
          <p:cNvGrpSpPr/>
          <p:nvPr/>
        </p:nvGrpSpPr>
        <p:grpSpPr>
          <a:xfrm>
            <a:off x="3424460" y="444960"/>
            <a:ext cx="5544407" cy="617980"/>
            <a:chOff x="551593" y="721739"/>
            <a:chExt cx="5544407" cy="61798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5EF3AD5-B49B-137D-1134-8FBDAB5F42A5}"/>
                </a:ext>
              </a:extLst>
            </p:cNvPr>
            <p:cNvSpPr/>
            <p:nvPr/>
          </p:nvSpPr>
          <p:spPr>
            <a:xfrm>
              <a:off x="551593" y="721739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未來展望</a:t>
              </a:r>
              <a:endPara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35" name="0 _4">
              <a:extLst>
                <a:ext uri="{FF2B5EF4-FFF2-40B4-BE49-F238E27FC236}">
                  <a16:creationId xmlns:a16="http://schemas.microsoft.com/office/drawing/2014/main" id="{7247CB3E-BC19-9E56-9488-F8698C8B711F}"/>
                </a:ext>
              </a:extLst>
            </p:cNvPr>
            <p:cNvCxnSpPr/>
            <p:nvPr/>
          </p:nvCxnSpPr>
          <p:spPr>
            <a:xfrm>
              <a:off x="715475" y="1339719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9CCC338C-361E-5B33-3424-08072DDA33CC}"/>
              </a:ext>
            </a:extLst>
          </p:cNvPr>
          <p:cNvGrpSpPr/>
          <p:nvPr/>
        </p:nvGrpSpPr>
        <p:grpSpPr>
          <a:xfrm>
            <a:off x="1831261" y="1580203"/>
            <a:ext cx="4018476" cy="1929760"/>
            <a:chOff x="1270756" y="1474694"/>
            <a:chExt cx="4104565" cy="2121922"/>
          </a:xfrm>
        </p:grpSpPr>
        <p:sp>
          <p:nvSpPr>
            <p:cNvPr id="37" name="Rounded Rectangle 2">
              <a:extLst>
                <a:ext uri="{FF2B5EF4-FFF2-40B4-BE49-F238E27FC236}">
                  <a16:creationId xmlns:a16="http://schemas.microsoft.com/office/drawing/2014/main" id="{3B334D06-C4EE-0815-C648-4208336EF6E1}"/>
                </a:ext>
              </a:extLst>
            </p:cNvPr>
            <p:cNvSpPr/>
            <p:nvPr/>
          </p:nvSpPr>
          <p:spPr>
            <a:xfrm rot="16200000">
              <a:off x="2682042" y="903337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8" name="Rounded Rectangle 9">
              <a:extLst>
                <a:ext uri="{FF2B5EF4-FFF2-40B4-BE49-F238E27FC236}">
                  <a16:creationId xmlns:a16="http://schemas.microsoft.com/office/drawing/2014/main" id="{11198ECC-D49A-F3E0-AB04-54BC7DFA4959}"/>
                </a:ext>
              </a:extLst>
            </p:cNvPr>
            <p:cNvSpPr/>
            <p:nvPr/>
          </p:nvSpPr>
          <p:spPr>
            <a:xfrm rot="5400000">
              <a:off x="1049723" y="1695728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rgbClr val="FDD59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D6BEB017-53A2-04D0-0A3A-D4A3EA9F6C61}"/>
              </a:ext>
            </a:extLst>
          </p:cNvPr>
          <p:cNvGrpSpPr/>
          <p:nvPr/>
        </p:nvGrpSpPr>
        <p:grpSpPr>
          <a:xfrm>
            <a:off x="1831261" y="4054457"/>
            <a:ext cx="4018476" cy="1929760"/>
            <a:chOff x="1270756" y="1474694"/>
            <a:chExt cx="4104565" cy="2121922"/>
          </a:xfrm>
        </p:grpSpPr>
        <p:sp>
          <p:nvSpPr>
            <p:cNvPr id="12" name="Rounded Rectangle 2">
              <a:extLst>
                <a:ext uri="{FF2B5EF4-FFF2-40B4-BE49-F238E27FC236}">
                  <a16:creationId xmlns:a16="http://schemas.microsoft.com/office/drawing/2014/main" id="{B59BE4CE-2A4C-1D37-55FD-29CCA59446C2}"/>
                </a:ext>
              </a:extLst>
            </p:cNvPr>
            <p:cNvSpPr/>
            <p:nvPr/>
          </p:nvSpPr>
          <p:spPr>
            <a:xfrm rot="16200000">
              <a:off x="2682042" y="903337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3" name="Rounded Rectangle 9">
              <a:extLst>
                <a:ext uri="{FF2B5EF4-FFF2-40B4-BE49-F238E27FC236}">
                  <a16:creationId xmlns:a16="http://schemas.microsoft.com/office/drawing/2014/main" id="{E358A075-C98B-9F1A-6E6B-F5C54A811BC4}"/>
                </a:ext>
              </a:extLst>
            </p:cNvPr>
            <p:cNvSpPr/>
            <p:nvPr/>
          </p:nvSpPr>
          <p:spPr>
            <a:xfrm rot="5400000">
              <a:off x="1049723" y="1695728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rgbClr val="FDD59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E4B6E3DF-5727-0DF1-318F-4F99213ACC99}"/>
              </a:ext>
            </a:extLst>
          </p:cNvPr>
          <p:cNvGrpSpPr/>
          <p:nvPr/>
        </p:nvGrpSpPr>
        <p:grpSpPr>
          <a:xfrm>
            <a:off x="6471287" y="1580203"/>
            <a:ext cx="4018476" cy="1929760"/>
            <a:chOff x="1270756" y="1474694"/>
            <a:chExt cx="4104565" cy="2121922"/>
          </a:xfrm>
        </p:grpSpPr>
        <p:sp>
          <p:nvSpPr>
            <p:cNvPr id="15" name="Rounded Rectangle 2">
              <a:extLst>
                <a:ext uri="{FF2B5EF4-FFF2-40B4-BE49-F238E27FC236}">
                  <a16:creationId xmlns:a16="http://schemas.microsoft.com/office/drawing/2014/main" id="{D5D47630-17D4-5305-D5F0-1830C539A64C}"/>
                </a:ext>
              </a:extLst>
            </p:cNvPr>
            <p:cNvSpPr/>
            <p:nvPr/>
          </p:nvSpPr>
          <p:spPr>
            <a:xfrm rot="16200000">
              <a:off x="2682042" y="903337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Rounded Rectangle 9">
              <a:extLst>
                <a:ext uri="{FF2B5EF4-FFF2-40B4-BE49-F238E27FC236}">
                  <a16:creationId xmlns:a16="http://schemas.microsoft.com/office/drawing/2014/main" id="{D5DB8C09-BBC2-50CD-47CD-C78A95660221}"/>
                </a:ext>
              </a:extLst>
            </p:cNvPr>
            <p:cNvSpPr/>
            <p:nvPr/>
          </p:nvSpPr>
          <p:spPr>
            <a:xfrm rot="5400000">
              <a:off x="1049723" y="1695728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rgbClr val="FDD59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E4D0736-C910-0576-9A5E-FFBC0A2A16AB}"/>
              </a:ext>
            </a:extLst>
          </p:cNvPr>
          <p:cNvGrpSpPr/>
          <p:nvPr/>
        </p:nvGrpSpPr>
        <p:grpSpPr>
          <a:xfrm>
            <a:off x="6471287" y="4054457"/>
            <a:ext cx="4018476" cy="1929760"/>
            <a:chOff x="1270756" y="1474694"/>
            <a:chExt cx="4104565" cy="2121922"/>
          </a:xfrm>
        </p:grpSpPr>
        <p:sp>
          <p:nvSpPr>
            <p:cNvPr id="18" name="Rounded Rectangle 2">
              <a:extLst>
                <a:ext uri="{FF2B5EF4-FFF2-40B4-BE49-F238E27FC236}">
                  <a16:creationId xmlns:a16="http://schemas.microsoft.com/office/drawing/2014/main" id="{037D6DAF-FFA0-5BCA-8F69-B5EA424B1E5A}"/>
                </a:ext>
              </a:extLst>
            </p:cNvPr>
            <p:cNvSpPr/>
            <p:nvPr/>
          </p:nvSpPr>
          <p:spPr>
            <a:xfrm rot="16200000">
              <a:off x="2682042" y="903337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Rounded Rectangle 9">
              <a:extLst>
                <a:ext uri="{FF2B5EF4-FFF2-40B4-BE49-F238E27FC236}">
                  <a16:creationId xmlns:a16="http://schemas.microsoft.com/office/drawing/2014/main" id="{0D9A219B-E01A-9DF4-2613-3C379FF08001}"/>
                </a:ext>
              </a:extLst>
            </p:cNvPr>
            <p:cNvSpPr/>
            <p:nvPr/>
          </p:nvSpPr>
          <p:spPr>
            <a:xfrm rot="5400000">
              <a:off x="1049723" y="1695728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rgbClr val="FDD595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pic>
        <p:nvPicPr>
          <p:cNvPr id="23" name="圖片 22" descr="一張含有 黑色, 黑暗 的圖片&#10;&#10;自動產生的描述">
            <a:extLst>
              <a:ext uri="{FF2B5EF4-FFF2-40B4-BE49-F238E27FC236}">
                <a16:creationId xmlns:a16="http://schemas.microsoft.com/office/drawing/2014/main" id="{36B97AF6-F27A-8672-DF5B-B72596A62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746" y="4697915"/>
            <a:ext cx="714633" cy="714633"/>
          </a:xfrm>
          <a:prstGeom prst="rect">
            <a:avLst/>
          </a:prstGeom>
        </p:spPr>
      </p:pic>
      <p:pic>
        <p:nvPicPr>
          <p:cNvPr id="25" name="圖片 24" descr="一張含有 黑色, 黑暗 的圖片&#10;&#10;自動產生的描述">
            <a:extLst>
              <a:ext uri="{FF2B5EF4-FFF2-40B4-BE49-F238E27FC236}">
                <a16:creationId xmlns:a16="http://schemas.microsoft.com/office/drawing/2014/main" id="{9F28D2F0-9A99-0794-C584-4774A0983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86" y="2152098"/>
            <a:ext cx="738824" cy="738824"/>
          </a:xfrm>
          <a:prstGeom prst="rect">
            <a:avLst/>
          </a:prstGeom>
        </p:spPr>
      </p:pic>
      <p:pic>
        <p:nvPicPr>
          <p:cNvPr id="27" name="圖片 26" descr="一張含有 黑色, 黑暗 的圖片&#10;&#10;自動產生的描述">
            <a:extLst>
              <a:ext uri="{FF2B5EF4-FFF2-40B4-BE49-F238E27FC236}">
                <a16:creationId xmlns:a16="http://schemas.microsoft.com/office/drawing/2014/main" id="{F8CC21B4-155F-A0ED-90C2-99AF50F2D1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08" y="2153563"/>
            <a:ext cx="738824" cy="738824"/>
          </a:xfrm>
          <a:prstGeom prst="rect">
            <a:avLst/>
          </a:prstGeom>
        </p:spPr>
      </p:pic>
      <p:pic>
        <p:nvPicPr>
          <p:cNvPr id="31" name="圖片 30" descr="一張含有 黑色, 黑暗 的圖片&#10;&#10;自動產生的描述">
            <a:extLst>
              <a:ext uri="{FF2B5EF4-FFF2-40B4-BE49-F238E27FC236}">
                <a16:creationId xmlns:a16="http://schemas.microsoft.com/office/drawing/2014/main" id="{B9BBB2FA-9FEA-E598-1046-A5BDAD4739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623" y="4632326"/>
            <a:ext cx="823948" cy="823948"/>
          </a:xfrm>
          <a:prstGeom prst="rect">
            <a:avLst/>
          </a:prstGeom>
        </p:spPr>
      </p:pic>
      <p:sp>
        <p:nvSpPr>
          <p:cNvPr id="60" name="文字方塊 59">
            <a:extLst>
              <a:ext uri="{FF2B5EF4-FFF2-40B4-BE49-F238E27FC236}">
                <a16:creationId xmlns:a16="http://schemas.microsoft.com/office/drawing/2014/main" id="{0DACEA39-5BF3-52C8-B1D3-051724E0D1CB}"/>
              </a:ext>
            </a:extLst>
          </p:cNvPr>
          <p:cNvSpPr txBox="1"/>
          <p:nvPr/>
        </p:nvSpPr>
        <p:spPr>
          <a:xfrm>
            <a:off x="3512196" y="2220658"/>
            <a:ext cx="2479464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裝置更輕便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8C6332AA-2BBD-B941-75D3-00A92C41C4D9}"/>
              </a:ext>
            </a:extLst>
          </p:cNvPr>
          <p:cNvSpPr txBox="1"/>
          <p:nvPr/>
        </p:nvSpPr>
        <p:spPr>
          <a:xfrm>
            <a:off x="3553138" y="4650717"/>
            <a:ext cx="2356315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分析更快速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791F6FB3-EB3D-B840-4F4C-E76072C6E897}"/>
              </a:ext>
            </a:extLst>
          </p:cNvPr>
          <p:cNvSpPr txBox="1"/>
          <p:nvPr/>
        </p:nvSpPr>
        <p:spPr>
          <a:xfrm>
            <a:off x="8207240" y="2220658"/>
            <a:ext cx="2282523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開發更多功能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724CD7C9-E8CB-47A5-DFC7-4308877BA616}"/>
              </a:ext>
            </a:extLst>
          </p:cNvPr>
          <p:cNvSpPr txBox="1"/>
          <p:nvPr/>
        </p:nvSpPr>
        <p:spPr>
          <a:xfrm>
            <a:off x="8207240" y="4650717"/>
            <a:ext cx="2282523" cy="6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提高生活品質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71398A-1FCE-6868-8EDB-A0977BA40A3B}"/>
              </a:ext>
            </a:extLst>
          </p:cNvPr>
          <p:cNvSpPr txBox="1"/>
          <p:nvPr/>
        </p:nvSpPr>
        <p:spPr>
          <a:xfrm>
            <a:off x="159777" y="6365203"/>
            <a:ext cx="4272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52D42DF-11A5-18C7-21FB-C3FBE9D0F2EA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580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F2F351-722F-AC5E-58D5-1F1B777172EF}"/>
              </a:ext>
            </a:extLst>
          </p:cNvPr>
          <p:cNvSpPr txBox="1"/>
          <p:nvPr/>
        </p:nvSpPr>
        <p:spPr>
          <a:xfrm>
            <a:off x="4319036" y="2396668"/>
            <a:ext cx="330090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Q&amp;A</a:t>
            </a:r>
            <a:endParaRPr lang="zh-TW" altLang="en-US" sz="10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0770A94-233C-8263-B852-3C19DDC71DD5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9699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11" name="组合 43">
            <a:extLst>
              <a:ext uri="{FF2B5EF4-FFF2-40B4-BE49-F238E27FC236}">
                <a16:creationId xmlns:a16="http://schemas.microsoft.com/office/drawing/2014/main" id="{D6D2D2E7-80A7-9FAA-C99B-2A8B9B256C69}"/>
              </a:ext>
            </a:extLst>
          </p:cNvPr>
          <p:cNvGrpSpPr/>
          <p:nvPr/>
        </p:nvGrpSpPr>
        <p:grpSpPr>
          <a:xfrm>
            <a:off x="3424460" y="324904"/>
            <a:ext cx="5544407" cy="617980"/>
            <a:chOff x="551593" y="721739"/>
            <a:chExt cx="5544407" cy="6179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85C55B-ACCB-A8D9-448F-410D465A52CA}"/>
                </a:ext>
              </a:extLst>
            </p:cNvPr>
            <p:cNvSpPr/>
            <p:nvPr/>
          </p:nvSpPr>
          <p:spPr>
            <a:xfrm>
              <a:off x="551593" y="721739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GitHub</a:t>
              </a:r>
            </a:p>
          </p:txBody>
        </p:sp>
        <p:cxnSp>
          <p:nvCxnSpPr>
            <p:cNvPr id="14" name="0 _4">
              <a:extLst>
                <a:ext uri="{FF2B5EF4-FFF2-40B4-BE49-F238E27FC236}">
                  <a16:creationId xmlns:a16="http://schemas.microsoft.com/office/drawing/2014/main" id="{95109E26-4DDB-0C56-9E5C-5B71B6968587}"/>
                </a:ext>
              </a:extLst>
            </p:cNvPr>
            <p:cNvCxnSpPr/>
            <p:nvPr/>
          </p:nvCxnSpPr>
          <p:spPr>
            <a:xfrm>
              <a:off x="715475" y="1339719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562A5F17-58F2-A41C-116E-390A40926A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132"/>
          <a:stretch/>
        </p:blipFill>
        <p:spPr>
          <a:xfrm>
            <a:off x="228202" y="1877566"/>
            <a:ext cx="5754018" cy="30979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6739A6A-39B8-7BBE-DEA0-85A45425E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982"/>
          <a:stretch/>
        </p:blipFill>
        <p:spPr>
          <a:xfrm>
            <a:off x="6166101" y="1415861"/>
            <a:ext cx="5651597" cy="454715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A9E81C8-8B15-0888-B7C7-AAF63DBEED33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369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"/>
            <a:ext cx="12192000" cy="6853077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ACC3DB4-C813-AF5F-5AA6-1F03DCB9A401}"/>
              </a:ext>
            </a:extLst>
          </p:cNvPr>
          <p:cNvGraphicFramePr>
            <a:graphicFrameLocks noGrp="1"/>
          </p:cNvGraphicFramePr>
          <p:nvPr/>
        </p:nvGraphicFramePr>
        <p:xfrm>
          <a:off x="1253834" y="1696592"/>
          <a:ext cx="9836728" cy="4052900"/>
        </p:xfrm>
        <a:graphic>
          <a:graphicData uri="http://schemas.openxmlformats.org/drawingml/2006/table">
            <a:tbl>
              <a:tblPr firstRow="1" bandRow="1"/>
              <a:tblGrid>
                <a:gridCol w="2349079">
                  <a:extLst>
                    <a:ext uri="{9D8B030D-6E8A-4147-A177-3AD203B41FA5}">
                      <a16:colId xmlns:a16="http://schemas.microsoft.com/office/drawing/2014/main" val="3110358646"/>
                    </a:ext>
                  </a:extLst>
                </a:gridCol>
                <a:gridCol w="7487649">
                  <a:extLst>
                    <a:ext uri="{9D8B030D-6E8A-4147-A177-3AD203B41FA5}">
                      <a16:colId xmlns:a16="http://schemas.microsoft.com/office/drawing/2014/main" val="110415460"/>
                    </a:ext>
                  </a:extLst>
                </a:gridCol>
              </a:tblGrid>
              <a:tr h="4083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工作內容</a:t>
                      </a:r>
                    </a:p>
                  </a:txBody>
                  <a:tcPr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034141"/>
                  </a:ext>
                </a:extLst>
              </a:tr>
              <a:tr h="722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組長：鄭佳宜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後端開發、資料庫維護、硬體開發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採買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外盒設計、 文件製作、分配組內工作事宜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532850"/>
                  </a:ext>
                </a:extLst>
              </a:tr>
              <a:tr h="722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組員：陳家寧</a:t>
                      </a:r>
                      <a:endParaRPr lang="en-US" altLang="zh-TW" sz="20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UI/UX 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設計、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Logo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製作、硬體外盒設計、文件製作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63023"/>
                  </a:ext>
                </a:extLst>
              </a:tr>
              <a:tr h="7546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組員：周東圻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後端開發、伺服器維護、資料庫建置、硬體開發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組裝、 文件製作、解決成員技術疑問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7989513"/>
                  </a:ext>
                </a:extLst>
              </a:tr>
              <a:tr h="722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組員：陳暄</a:t>
                      </a:r>
                      <a:endParaRPr lang="en-US" altLang="zh-TW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UI/UX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設計、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LINE Bot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、簡報製作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407374"/>
                  </a:ext>
                </a:extLst>
              </a:tr>
              <a:tr h="7224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組員：陳姸甄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後端開發、硬體開發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提供、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LINE Bot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、影片剪輯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38152"/>
                  </a:ext>
                </a:extLst>
              </a:tr>
            </a:tbl>
          </a:graphicData>
        </a:graphic>
      </p:graphicFrame>
      <p:grpSp>
        <p:nvGrpSpPr>
          <p:cNvPr id="8" name="组合 24">
            <a:extLst>
              <a:ext uri="{FF2B5EF4-FFF2-40B4-BE49-F238E27FC236}">
                <a16:creationId xmlns:a16="http://schemas.microsoft.com/office/drawing/2014/main" id="{1616E23D-A72D-DA90-B01F-3BF2F1DE9D0E}"/>
              </a:ext>
            </a:extLst>
          </p:cNvPr>
          <p:cNvGrpSpPr/>
          <p:nvPr/>
        </p:nvGrpSpPr>
        <p:grpSpPr>
          <a:xfrm>
            <a:off x="3399995" y="400223"/>
            <a:ext cx="5544407" cy="617980"/>
            <a:chOff x="551593" y="497013"/>
            <a:chExt cx="5544407" cy="617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901977-8ADD-9BB1-1642-F1B9F1D4B96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工作分配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0" name="0 _4">
              <a:extLst>
                <a:ext uri="{FF2B5EF4-FFF2-40B4-BE49-F238E27FC236}">
                  <a16:creationId xmlns:a16="http://schemas.microsoft.com/office/drawing/2014/main" id="{EB75A5A5-6DA1-CCEE-D706-31B7B1FD8966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A661FFEB-A88B-4B88-95B1-AC972C699530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420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485C55B-ACCB-A8D9-448F-410D465A52CA}"/>
              </a:ext>
            </a:extLst>
          </p:cNvPr>
          <p:cNvSpPr/>
          <p:nvPr/>
        </p:nvSpPr>
        <p:spPr>
          <a:xfrm>
            <a:off x="-1498604" y="61274"/>
            <a:ext cx="5544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資料庫規劃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9" name="圖片 8" descr="一張含有 視窗, 建築, 對稱, 黑與白 的圖片&#10;&#10;自動產生的描述">
            <a:extLst>
              <a:ext uri="{FF2B5EF4-FFF2-40B4-BE49-F238E27FC236}">
                <a16:creationId xmlns:a16="http://schemas.microsoft.com/office/drawing/2014/main" id="{3B62271F-47F3-84E0-39C2-8D7968A7B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7" t="6904" r="6814" b="19881"/>
          <a:stretch/>
        </p:blipFill>
        <p:spPr>
          <a:xfrm>
            <a:off x="2447832" y="148489"/>
            <a:ext cx="7296336" cy="665763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CE487F4D-DA72-E81A-E562-305D55A3DFEE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015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7BF6413-FE46-955D-3BB1-8E987439E1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7" t="5312" r="1588" b="4085"/>
          <a:stretch/>
        </p:blipFill>
        <p:spPr>
          <a:xfrm>
            <a:off x="627646" y="1226952"/>
            <a:ext cx="10898827" cy="510048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66AB893-6372-5038-0BB4-EEC443071654}"/>
              </a:ext>
            </a:extLst>
          </p:cNvPr>
          <p:cNvSpPr txBox="1"/>
          <p:nvPr/>
        </p:nvSpPr>
        <p:spPr>
          <a:xfrm>
            <a:off x="627646" y="394663"/>
            <a:ext cx="2055913" cy="64370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TW" altLang="en-US" sz="34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電路圖</a:t>
            </a:r>
            <a:endParaRPr lang="zh-TW" altLang="zh-TW" sz="3400" b="1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C1ECA3-E4BF-E640-8DD9-32115FEAA1D7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602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352" y="3557150"/>
            <a:ext cx="9144000" cy="1655762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E3891AE-E868-6D48-57FF-965463452AFE}"/>
              </a:ext>
            </a:extLst>
          </p:cNvPr>
          <p:cNvSpPr/>
          <p:nvPr/>
        </p:nvSpPr>
        <p:spPr>
          <a:xfrm>
            <a:off x="382941" y="614531"/>
            <a:ext cx="11275659" cy="53332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606308" y="739894"/>
            <a:ext cx="758536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</a:t>
            </a:r>
            <a:r>
              <a:rPr lang="zh-TW" altLang="en-US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如何發送求救訊號？</a:t>
            </a:r>
          </a:p>
          <a:p>
            <a:br>
              <a:rPr lang="zh-TW" altLang="en-US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3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543963" y="1725563"/>
            <a:ext cx="17387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4000" b="1" spc="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7143B57-B441-4AD9-4AB3-C13855DAC7A4}"/>
              </a:ext>
            </a:extLst>
          </p:cNvPr>
          <p:cNvSpPr/>
          <p:nvPr/>
        </p:nvSpPr>
        <p:spPr>
          <a:xfrm>
            <a:off x="892896" y="3541368"/>
            <a:ext cx="697084" cy="6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IOT</a:t>
            </a:r>
            <a:endParaRPr lang="zh-TW" altLang="en-US" sz="2000" b="1" dirty="0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D87CE18D-DD08-1492-2BAE-2C35B2424C4A}"/>
              </a:ext>
            </a:extLst>
          </p:cNvPr>
          <p:cNvSpPr/>
          <p:nvPr/>
        </p:nvSpPr>
        <p:spPr>
          <a:xfrm>
            <a:off x="1719321" y="3700976"/>
            <a:ext cx="886834" cy="138526"/>
          </a:xfrm>
          <a:prstGeom prst="rightArrow">
            <a:avLst>
              <a:gd name="adj1" fmla="val 34438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FA45CD5D-8C51-7375-B5B0-670DD4B06808}"/>
              </a:ext>
            </a:extLst>
          </p:cNvPr>
          <p:cNvSpPr/>
          <p:nvPr/>
        </p:nvSpPr>
        <p:spPr>
          <a:xfrm flipH="1">
            <a:off x="1723339" y="3960278"/>
            <a:ext cx="882816" cy="152234"/>
          </a:xfrm>
          <a:prstGeom prst="rightArrow">
            <a:avLst>
              <a:gd name="adj1" fmla="val 28758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語音泡泡: 圓角矩形 48">
            <a:extLst>
              <a:ext uri="{FF2B5EF4-FFF2-40B4-BE49-F238E27FC236}">
                <a16:creationId xmlns:a16="http://schemas.microsoft.com/office/drawing/2014/main" id="{5E381231-1E84-64F5-887B-FDE5685FD9BF}"/>
              </a:ext>
            </a:extLst>
          </p:cNvPr>
          <p:cNvSpPr/>
          <p:nvPr/>
        </p:nvSpPr>
        <p:spPr>
          <a:xfrm>
            <a:off x="1756811" y="3308695"/>
            <a:ext cx="697084" cy="33189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HELP</a:t>
            </a:r>
            <a:endParaRPr lang="zh-TW" altLang="en-US" sz="1600" b="1" dirty="0"/>
          </a:p>
        </p:txBody>
      </p:sp>
      <p:sp>
        <p:nvSpPr>
          <p:cNvPr id="50" name="語音泡泡: 圓角矩形 49">
            <a:extLst>
              <a:ext uri="{FF2B5EF4-FFF2-40B4-BE49-F238E27FC236}">
                <a16:creationId xmlns:a16="http://schemas.microsoft.com/office/drawing/2014/main" id="{FF7CB8B7-C64D-A3CA-8586-DCAED3A4D611}"/>
              </a:ext>
            </a:extLst>
          </p:cNvPr>
          <p:cNvSpPr/>
          <p:nvPr/>
        </p:nvSpPr>
        <p:spPr>
          <a:xfrm flipV="1">
            <a:off x="1756811" y="4204587"/>
            <a:ext cx="697084" cy="333267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D2E7B7C-4029-54BC-86EE-689870883E16}"/>
              </a:ext>
            </a:extLst>
          </p:cNvPr>
          <p:cNvSpPr txBox="1"/>
          <p:nvPr/>
        </p:nvSpPr>
        <p:spPr>
          <a:xfrm>
            <a:off x="1814196" y="4212847"/>
            <a:ext cx="69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GOT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D97A32F2-9942-CFD7-7B92-65CAC3B62B03}"/>
              </a:ext>
            </a:extLst>
          </p:cNvPr>
          <p:cNvSpPr/>
          <p:nvPr/>
        </p:nvSpPr>
        <p:spPr>
          <a:xfrm>
            <a:off x="2766953" y="2782612"/>
            <a:ext cx="5759335" cy="2470366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504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2762860-6546-6577-438E-47F34978289C}"/>
              </a:ext>
            </a:extLst>
          </p:cNvPr>
          <p:cNvSpPr txBox="1"/>
          <p:nvPr/>
        </p:nvSpPr>
        <p:spPr>
          <a:xfrm>
            <a:off x="2819134" y="3540223"/>
            <a:ext cx="22875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MQTT Server</a:t>
            </a:r>
            <a:endParaRPr lang="en-US" altLang="zh-TW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Broker</a:t>
            </a:r>
            <a:endParaRPr lang="en-US" altLang="zh-TW" sz="2400" b="0" dirty="0">
              <a:effectLst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5816FC9-FCDA-73BA-A88C-CE886CD65106}"/>
              </a:ext>
            </a:extLst>
          </p:cNvPr>
          <p:cNvSpPr txBox="1"/>
          <p:nvPr/>
        </p:nvSpPr>
        <p:spPr>
          <a:xfrm>
            <a:off x="6118127" y="4072338"/>
            <a:ext cx="2160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LINE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Callback</a:t>
            </a:r>
          </a:p>
        </p:txBody>
      </p:sp>
      <p:sp>
        <p:nvSpPr>
          <p:cNvPr id="55" name="箭號: 向右 54">
            <a:extLst>
              <a:ext uri="{FF2B5EF4-FFF2-40B4-BE49-F238E27FC236}">
                <a16:creationId xmlns:a16="http://schemas.microsoft.com/office/drawing/2014/main" id="{E3B7E537-7206-56BF-C0E2-9200EB48E30A}"/>
              </a:ext>
            </a:extLst>
          </p:cNvPr>
          <p:cNvSpPr/>
          <p:nvPr/>
        </p:nvSpPr>
        <p:spPr>
          <a:xfrm>
            <a:off x="5113224" y="3687430"/>
            <a:ext cx="938699" cy="138526"/>
          </a:xfrm>
          <a:prstGeom prst="rightArrow">
            <a:avLst>
              <a:gd name="adj1" fmla="val 3897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121B52EC-8672-98B2-09F3-9D16663C91C4}"/>
              </a:ext>
            </a:extLst>
          </p:cNvPr>
          <p:cNvSpPr/>
          <p:nvPr/>
        </p:nvSpPr>
        <p:spPr>
          <a:xfrm flipH="1">
            <a:off x="5117243" y="3946732"/>
            <a:ext cx="934680" cy="152234"/>
          </a:xfrm>
          <a:prstGeom prst="rightArrow">
            <a:avLst>
              <a:gd name="adj1" fmla="val 3244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語音泡泡: 圓角矩形 56">
            <a:extLst>
              <a:ext uri="{FF2B5EF4-FFF2-40B4-BE49-F238E27FC236}">
                <a16:creationId xmlns:a16="http://schemas.microsoft.com/office/drawing/2014/main" id="{012C5A04-5554-DB18-C249-989C4564BCB2}"/>
              </a:ext>
            </a:extLst>
          </p:cNvPr>
          <p:cNvSpPr/>
          <p:nvPr/>
        </p:nvSpPr>
        <p:spPr>
          <a:xfrm>
            <a:off x="5228354" y="3295149"/>
            <a:ext cx="697084" cy="33189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HELP</a:t>
            </a:r>
            <a:endParaRPr lang="zh-TW" altLang="en-US" sz="1600" b="1" dirty="0"/>
          </a:p>
        </p:txBody>
      </p:sp>
      <p:sp>
        <p:nvSpPr>
          <p:cNvPr id="58" name="語音泡泡: 圓角矩形 57">
            <a:extLst>
              <a:ext uri="{FF2B5EF4-FFF2-40B4-BE49-F238E27FC236}">
                <a16:creationId xmlns:a16="http://schemas.microsoft.com/office/drawing/2014/main" id="{60DBFA33-1AC3-594D-D9B9-706EABAE743D}"/>
              </a:ext>
            </a:extLst>
          </p:cNvPr>
          <p:cNvSpPr/>
          <p:nvPr/>
        </p:nvSpPr>
        <p:spPr>
          <a:xfrm flipV="1">
            <a:off x="5231555" y="4170532"/>
            <a:ext cx="697084" cy="333267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152A010-92A6-4AD0-6487-BFBE6E3D795D}"/>
              </a:ext>
            </a:extLst>
          </p:cNvPr>
          <p:cNvSpPr txBox="1"/>
          <p:nvPr/>
        </p:nvSpPr>
        <p:spPr>
          <a:xfrm>
            <a:off x="5288940" y="4178792"/>
            <a:ext cx="69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GOT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F668F30D-7400-76A4-A917-C97FE9BBFFFD}"/>
              </a:ext>
            </a:extLst>
          </p:cNvPr>
          <p:cNvSpPr/>
          <p:nvPr/>
        </p:nvSpPr>
        <p:spPr>
          <a:xfrm>
            <a:off x="8785296" y="3742649"/>
            <a:ext cx="1151939" cy="174559"/>
          </a:xfrm>
          <a:prstGeom prst="rightArrow">
            <a:avLst>
              <a:gd name="adj1" fmla="val 3276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061C43E-0014-281F-4327-BDC1616E1939}"/>
              </a:ext>
            </a:extLst>
          </p:cNvPr>
          <p:cNvSpPr txBox="1"/>
          <p:nvPr/>
        </p:nvSpPr>
        <p:spPr>
          <a:xfrm>
            <a:off x="10220559" y="4303170"/>
            <a:ext cx="1133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rgbClr val="504D4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</a:t>
            </a:r>
            <a:endParaRPr lang="zh-TW" altLang="en-US" sz="2400" b="1" dirty="0">
              <a:solidFill>
                <a:srgbClr val="504D47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箭號: 向右 61">
            <a:extLst>
              <a:ext uri="{FF2B5EF4-FFF2-40B4-BE49-F238E27FC236}">
                <a16:creationId xmlns:a16="http://schemas.microsoft.com/office/drawing/2014/main" id="{5EB7A59C-77F7-758F-C8EA-43AEFB962153}"/>
              </a:ext>
            </a:extLst>
          </p:cNvPr>
          <p:cNvSpPr/>
          <p:nvPr/>
        </p:nvSpPr>
        <p:spPr>
          <a:xfrm flipH="1">
            <a:off x="8785296" y="4053752"/>
            <a:ext cx="1132149" cy="184700"/>
          </a:xfrm>
          <a:prstGeom prst="rightArrow">
            <a:avLst>
              <a:gd name="adj1" fmla="val 3457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44CF9A40-ECCD-C76B-3BCC-05BB444D4945}"/>
              </a:ext>
            </a:extLst>
          </p:cNvPr>
          <p:cNvGrpSpPr/>
          <p:nvPr/>
        </p:nvGrpSpPr>
        <p:grpSpPr>
          <a:xfrm>
            <a:off x="10037738" y="3166281"/>
            <a:ext cx="1108351" cy="1108351"/>
            <a:chOff x="8190780" y="4616564"/>
            <a:chExt cx="1108351" cy="1108351"/>
          </a:xfrm>
        </p:grpSpPr>
        <p:sp>
          <p:nvSpPr>
            <p:cNvPr id="66" name="矩形: 圓角化同側角落 65">
              <a:extLst>
                <a:ext uri="{FF2B5EF4-FFF2-40B4-BE49-F238E27FC236}">
                  <a16:creationId xmlns:a16="http://schemas.microsoft.com/office/drawing/2014/main" id="{85BA59BF-75D2-90E6-8659-CE11EBA701E6}"/>
                </a:ext>
              </a:extLst>
            </p:cNvPr>
            <p:cNvSpPr/>
            <p:nvPr/>
          </p:nvSpPr>
          <p:spPr>
            <a:xfrm>
              <a:off x="8340585" y="5366820"/>
              <a:ext cx="810188" cy="275367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圓角化同側角落 66">
              <a:extLst>
                <a:ext uri="{FF2B5EF4-FFF2-40B4-BE49-F238E27FC236}">
                  <a16:creationId xmlns:a16="http://schemas.microsoft.com/office/drawing/2014/main" id="{A6F9B052-4F1F-85F4-1E8D-2F29A52BF26D}"/>
                </a:ext>
              </a:extLst>
            </p:cNvPr>
            <p:cNvSpPr/>
            <p:nvPr/>
          </p:nvSpPr>
          <p:spPr>
            <a:xfrm>
              <a:off x="8413759" y="5255297"/>
              <a:ext cx="662392" cy="223046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1292C1AD-D925-8E3E-FA52-FD28E6437BDD}"/>
                </a:ext>
              </a:extLst>
            </p:cNvPr>
            <p:cNvSpPr/>
            <p:nvPr/>
          </p:nvSpPr>
          <p:spPr>
            <a:xfrm>
              <a:off x="8514124" y="4690260"/>
              <a:ext cx="461665" cy="461665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B260DC73-1934-312D-1237-869453E1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0780" y="4616564"/>
              <a:ext cx="1108351" cy="1108351"/>
            </a:xfrm>
            <a:prstGeom prst="rect">
              <a:avLst/>
            </a:prstGeom>
          </p:spPr>
        </p:pic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4B0DB7EB-7B00-B553-6984-DD6CA4232A35}"/>
              </a:ext>
            </a:extLst>
          </p:cNvPr>
          <p:cNvGrpSpPr/>
          <p:nvPr/>
        </p:nvGrpSpPr>
        <p:grpSpPr>
          <a:xfrm>
            <a:off x="10268571" y="3169336"/>
            <a:ext cx="1108351" cy="1108351"/>
            <a:chOff x="8190780" y="4616564"/>
            <a:chExt cx="1108351" cy="1108351"/>
          </a:xfrm>
        </p:grpSpPr>
        <p:sp>
          <p:nvSpPr>
            <p:cNvPr id="71" name="矩形: 圓角化同側角落 70">
              <a:extLst>
                <a:ext uri="{FF2B5EF4-FFF2-40B4-BE49-F238E27FC236}">
                  <a16:creationId xmlns:a16="http://schemas.microsoft.com/office/drawing/2014/main" id="{B5052917-A057-788B-3C1A-7F300ACF22DF}"/>
                </a:ext>
              </a:extLst>
            </p:cNvPr>
            <p:cNvSpPr/>
            <p:nvPr/>
          </p:nvSpPr>
          <p:spPr>
            <a:xfrm>
              <a:off x="8340585" y="5366820"/>
              <a:ext cx="810188" cy="275367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圓角化同側角落 71">
              <a:extLst>
                <a:ext uri="{FF2B5EF4-FFF2-40B4-BE49-F238E27FC236}">
                  <a16:creationId xmlns:a16="http://schemas.microsoft.com/office/drawing/2014/main" id="{60203C18-92BC-930E-A110-58BD190E198D}"/>
                </a:ext>
              </a:extLst>
            </p:cNvPr>
            <p:cNvSpPr/>
            <p:nvPr/>
          </p:nvSpPr>
          <p:spPr>
            <a:xfrm>
              <a:off x="8413759" y="5255297"/>
              <a:ext cx="662392" cy="223046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0AD0788E-C662-FF69-64D8-49C12ADDE92A}"/>
                </a:ext>
              </a:extLst>
            </p:cNvPr>
            <p:cNvSpPr/>
            <p:nvPr/>
          </p:nvSpPr>
          <p:spPr>
            <a:xfrm>
              <a:off x="8514124" y="4690260"/>
              <a:ext cx="461665" cy="461665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0B0B2F6B-88D0-AC40-4B03-24E94D240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0780" y="4616564"/>
              <a:ext cx="1108351" cy="1108351"/>
            </a:xfrm>
            <a:prstGeom prst="rect">
              <a:avLst/>
            </a:prstGeom>
          </p:spPr>
        </p:pic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D530537-5DB0-A90D-6742-C34FC1F9B4A8}"/>
              </a:ext>
            </a:extLst>
          </p:cNvPr>
          <p:cNvSpPr txBox="1"/>
          <p:nvPr/>
        </p:nvSpPr>
        <p:spPr>
          <a:xfrm>
            <a:off x="8690825" y="2175237"/>
            <a:ext cx="1166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800" b="1" i="0" u="none" strike="noStrike" dirty="0">
                <a:solidFill>
                  <a:srgbClr val="504D47"/>
                </a:solidFill>
                <a:effectLst/>
                <a:latin typeface="Arial" panose="020B0604020202020204" pitchFamily="34" charset="0"/>
              </a:rPr>
              <a:t>LINE</a:t>
            </a:r>
            <a:endParaRPr lang="en-US" altLang="zh-TW" sz="2800" b="1" dirty="0">
              <a:solidFill>
                <a:srgbClr val="504D47"/>
              </a:solidFill>
              <a:effectLst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B520624-BB0B-5DEA-E2A5-3C161E78CAE0}"/>
              </a:ext>
            </a:extLst>
          </p:cNvPr>
          <p:cNvSpPr txBox="1"/>
          <p:nvPr/>
        </p:nvSpPr>
        <p:spPr>
          <a:xfrm>
            <a:off x="4369048" y="2171581"/>
            <a:ext cx="2382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800" b="1" dirty="0">
                <a:solidFill>
                  <a:srgbClr val="504D47"/>
                </a:solidFill>
                <a:latin typeface="Arial" panose="020B0604020202020204" pitchFamily="34" charset="0"/>
              </a:rPr>
              <a:t>NTUB Server</a:t>
            </a: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D3AF702A-294C-2286-8BEE-7DDA1686B05E}"/>
              </a:ext>
            </a:extLst>
          </p:cNvPr>
          <p:cNvSpPr/>
          <p:nvPr/>
        </p:nvSpPr>
        <p:spPr>
          <a:xfrm rot="2909">
            <a:off x="8901306" y="4256380"/>
            <a:ext cx="940948" cy="303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F2F36B8-81C3-AB1A-86E8-02267C470322}"/>
              </a:ext>
            </a:extLst>
          </p:cNvPr>
          <p:cNvSpPr txBox="1"/>
          <p:nvPr/>
        </p:nvSpPr>
        <p:spPr>
          <a:xfrm rot="2909">
            <a:off x="9061968" y="4238726"/>
            <a:ext cx="650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收到</a:t>
            </a:r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84BC52DA-AA70-E089-D59D-DF30AD6C0D0F}"/>
              </a:ext>
            </a:extLst>
          </p:cNvPr>
          <p:cNvSpPr/>
          <p:nvPr/>
        </p:nvSpPr>
        <p:spPr>
          <a:xfrm rot="21582654">
            <a:off x="8911548" y="3416603"/>
            <a:ext cx="940948" cy="303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1B9EA30-2CB5-7453-E21A-983393F4576F}"/>
              </a:ext>
            </a:extLst>
          </p:cNvPr>
          <p:cNvSpPr txBox="1"/>
          <p:nvPr/>
        </p:nvSpPr>
        <p:spPr>
          <a:xfrm rot="21582654">
            <a:off x="9062671" y="3392849"/>
            <a:ext cx="1234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求救</a:t>
            </a: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45F2429B-781B-0831-5EB6-C93172E76433}"/>
              </a:ext>
            </a:extLst>
          </p:cNvPr>
          <p:cNvSpPr txBox="1"/>
          <p:nvPr/>
        </p:nvSpPr>
        <p:spPr>
          <a:xfrm>
            <a:off x="6290383" y="3708601"/>
            <a:ext cx="1816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Web Server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73F325FB-D454-33D4-E812-B74B012C20F4}"/>
              </a:ext>
            </a:extLst>
          </p:cNvPr>
          <p:cNvSpPr txBox="1"/>
          <p:nvPr/>
        </p:nvSpPr>
        <p:spPr>
          <a:xfrm>
            <a:off x="6091851" y="3344864"/>
            <a:ext cx="2213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MQTT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Handler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34A53DC4-2246-658C-D9BC-FF71647FC88F}"/>
              </a:ext>
            </a:extLst>
          </p:cNvPr>
          <p:cNvGrpSpPr/>
          <p:nvPr/>
        </p:nvGrpSpPr>
        <p:grpSpPr>
          <a:xfrm>
            <a:off x="10487060" y="3169336"/>
            <a:ext cx="1108351" cy="1108351"/>
            <a:chOff x="8190780" y="4616564"/>
            <a:chExt cx="1108351" cy="1108351"/>
          </a:xfrm>
        </p:grpSpPr>
        <p:sp>
          <p:nvSpPr>
            <p:cNvPr id="84" name="矩形: 圓角化同側角落 83">
              <a:extLst>
                <a:ext uri="{FF2B5EF4-FFF2-40B4-BE49-F238E27FC236}">
                  <a16:creationId xmlns:a16="http://schemas.microsoft.com/office/drawing/2014/main" id="{F91E3E1F-1A86-CEFE-2F12-9C904619613E}"/>
                </a:ext>
              </a:extLst>
            </p:cNvPr>
            <p:cNvSpPr/>
            <p:nvPr/>
          </p:nvSpPr>
          <p:spPr>
            <a:xfrm>
              <a:off x="8340585" y="5366820"/>
              <a:ext cx="810188" cy="275367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圓角化同側角落 84">
              <a:extLst>
                <a:ext uri="{FF2B5EF4-FFF2-40B4-BE49-F238E27FC236}">
                  <a16:creationId xmlns:a16="http://schemas.microsoft.com/office/drawing/2014/main" id="{22202BBA-5D43-265F-14A9-7A0159E1BB94}"/>
                </a:ext>
              </a:extLst>
            </p:cNvPr>
            <p:cNvSpPr/>
            <p:nvPr/>
          </p:nvSpPr>
          <p:spPr>
            <a:xfrm>
              <a:off x="8413759" y="5255297"/>
              <a:ext cx="662392" cy="223046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834606CF-1F86-DFB2-0F70-A512392D618D}"/>
                </a:ext>
              </a:extLst>
            </p:cNvPr>
            <p:cNvSpPr/>
            <p:nvPr/>
          </p:nvSpPr>
          <p:spPr>
            <a:xfrm>
              <a:off x="8514124" y="4690260"/>
              <a:ext cx="461665" cy="461665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F15215DD-DD2E-23FB-DAF2-F0E7A2169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0780" y="4616564"/>
              <a:ext cx="1108351" cy="1108351"/>
            </a:xfrm>
            <a:prstGeom prst="rect">
              <a:avLst/>
            </a:prstGeom>
          </p:spPr>
        </p:pic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5C9760DF-562B-B8B5-34F2-0008E4EDB291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858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6D528F-18F7-E06B-9DCD-AEA228A94EEF}"/>
              </a:ext>
            </a:extLst>
          </p:cNvPr>
          <p:cNvSpPr/>
          <p:nvPr/>
        </p:nvSpPr>
        <p:spPr>
          <a:xfrm>
            <a:off x="666195" y="1970823"/>
            <a:ext cx="10553347" cy="33123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1836633" y="2515135"/>
            <a:ext cx="8969682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4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</a:t>
            </a:r>
            <a:r>
              <a:rPr lang="zh-TW" altLang="en-US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怎麼防護駭客入侵伺服器、平台、</a:t>
            </a:r>
            <a:r>
              <a:rPr lang="zh-TW" altLang="en-US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設備環境？</a:t>
            </a:r>
            <a:endParaRPr lang="zh-TW" altLang="en-US" sz="3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1742577" y="3575602"/>
            <a:ext cx="9476965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00"/>
              </a:lnSpc>
            </a:pP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使用學校伺服器及資料庫，請學校協助資安維護</a:t>
            </a:r>
            <a:endParaRPr lang="zh-TW" altLang="en-US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E2865B0-00D2-8C34-25A5-D4894D7317B0}"/>
              </a:ext>
            </a:extLst>
          </p:cNvPr>
          <p:cNvSpPr txBox="1"/>
          <p:nvPr/>
        </p:nvSpPr>
        <p:spPr>
          <a:xfrm>
            <a:off x="644424" y="549267"/>
            <a:ext cx="2055913" cy="64370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TW" altLang="zh-TW" sz="34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資安問題</a:t>
            </a:r>
          </a:p>
        </p:txBody>
      </p:sp>
      <p:pic>
        <p:nvPicPr>
          <p:cNvPr id="14" name="圖片 13" descr="一張含有 卡通, 藝術 的圖片&#10;&#10;自動產生的描述">
            <a:extLst>
              <a:ext uri="{FF2B5EF4-FFF2-40B4-BE49-F238E27FC236}">
                <a16:creationId xmlns:a16="http://schemas.microsoft.com/office/drawing/2014/main" id="{2A730D09-12B7-0036-9770-EC779DECF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6220" y="3288402"/>
            <a:ext cx="2387600" cy="23876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D4CA228D-041E-2AE0-5CD2-1DA23F557DD1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367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C9F30E-DB6D-B4FA-DFA1-5DBCA35E0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24" name="组合 22">
            <a:extLst>
              <a:ext uri="{FF2B5EF4-FFF2-40B4-BE49-F238E27FC236}">
                <a16:creationId xmlns:a16="http://schemas.microsoft.com/office/drawing/2014/main" id="{929E300D-633F-5CF2-A54A-62BE52063D31}"/>
              </a:ext>
            </a:extLst>
          </p:cNvPr>
          <p:cNvGrpSpPr/>
          <p:nvPr/>
        </p:nvGrpSpPr>
        <p:grpSpPr>
          <a:xfrm>
            <a:off x="3424460" y="350869"/>
            <a:ext cx="5544407" cy="617980"/>
            <a:chOff x="551593" y="497013"/>
            <a:chExt cx="5544407" cy="61798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87D07C6-00D6-24EE-64BD-B5D626FB2089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TW" altLang="en-US" sz="3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背 景 與 動 機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6" name="0 _4">
              <a:extLst>
                <a:ext uri="{FF2B5EF4-FFF2-40B4-BE49-F238E27FC236}">
                  <a16:creationId xmlns:a16="http://schemas.microsoft.com/office/drawing/2014/main" id="{C3AD21C0-B2FB-4701-97A7-7D8C9C0D8B84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1">
            <a:extLst>
              <a:ext uri="{FF2B5EF4-FFF2-40B4-BE49-F238E27FC236}">
                <a16:creationId xmlns:a16="http://schemas.microsoft.com/office/drawing/2014/main" id="{15578D52-1231-75D2-5299-9632ECB1D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012" y="2134513"/>
            <a:ext cx="4888826" cy="2908564"/>
          </a:xfrm>
          <a:prstGeom prst="rect">
            <a:avLst/>
          </a:prstGeom>
          <a:solidFill>
            <a:srgbClr val="504D47"/>
          </a:solidFill>
          <a:ln>
            <a:noFill/>
          </a:ln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 dirty="0">
              <a:solidFill>
                <a:srgbClr val="FF8607"/>
              </a:solidFill>
              <a:sym typeface="Source Han Serif SC" panose="02020400000000000000" pitchFamily="18" charset="-122"/>
            </a:endParaRPr>
          </a:p>
        </p:txBody>
      </p:sp>
      <p:grpSp>
        <p:nvGrpSpPr>
          <p:cNvPr id="28" name="组合 5">
            <a:extLst>
              <a:ext uri="{FF2B5EF4-FFF2-40B4-BE49-F238E27FC236}">
                <a16:creationId xmlns:a16="http://schemas.microsoft.com/office/drawing/2014/main" id="{93E98056-2EF8-E195-69D8-1BAA389A6936}"/>
              </a:ext>
            </a:extLst>
          </p:cNvPr>
          <p:cNvGrpSpPr/>
          <p:nvPr/>
        </p:nvGrpSpPr>
        <p:grpSpPr>
          <a:xfrm>
            <a:off x="5849461" y="3201587"/>
            <a:ext cx="782431" cy="782431"/>
            <a:chOff x="4644009" y="1703896"/>
            <a:chExt cx="573732" cy="573732"/>
          </a:xfrm>
        </p:grpSpPr>
        <p:sp>
          <p:nvSpPr>
            <p:cNvPr id="29" name="椭圆 6">
              <a:extLst>
                <a:ext uri="{FF2B5EF4-FFF2-40B4-BE49-F238E27FC236}">
                  <a16:creationId xmlns:a16="http://schemas.microsoft.com/office/drawing/2014/main" id="{1F125655-8E16-F950-9E5A-B0A0F12664D2}"/>
                </a:ext>
              </a:extLst>
            </p:cNvPr>
            <p:cNvSpPr/>
            <p:nvPr/>
          </p:nvSpPr>
          <p:spPr>
            <a:xfrm>
              <a:off x="4644009" y="1703896"/>
              <a:ext cx="573732" cy="573732"/>
            </a:xfrm>
            <a:prstGeom prst="ellipse">
              <a:avLst/>
            </a:prstGeom>
            <a:solidFill>
              <a:srgbClr val="504D47"/>
            </a:solidFill>
            <a:ln w="25400">
              <a:solidFill>
                <a:srgbClr val="F4F0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0" name="右箭头 7">
              <a:extLst>
                <a:ext uri="{FF2B5EF4-FFF2-40B4-BE49-F238E27FC236}">
                  <a16:creationId xmlns:a16="http://schemas.microsoft.com/office/drawing/2014/main" id="{44D809C4-CD9A-2402-68FA-F1ABF5DD2CBF}"/>
                </a:ext>
              </a:extLst>
            </p:cNvPr>
            <p:cNvSpPr/>
            <p:nvPr/>
          </p:nvSpPr>
          <p:spPr>
            <a:xfrm>
              <a:off x="4860032" y="1860175"/>
              <a:ext cx="216024" cy="261173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28D8DDF9-5856-A08D-CBCD-097951423DEB}"/>
              </a:ext>
            </a:extLst>
          </p:cNvPr>
          <p:cNvSpPr/>
          <p:nvPr/>
        </p:nvSpPr>
        <p:spPr bwMode="auto">
          <a:xfrm>
            <a:off x="7550290" y="2328969"/>
            <a:ext cx="2393350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背  景</a:t>
            </a:r>
            <a:endParaRPr lang="zh-CN" altLang="en-US" sz="28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2B6B04E-0C92-181B-82B9-52168ECB7F1E}"/>
              </a:ext>
            </a:extLst>
          </p:cNvPr>
          <p:cNvSpPr txBox="1"/>
          <p:nvPr/>
        </p:nvSpPr>
        <p:spPr>
          <a:xfrm>
            <a:off x="6866009" y="3052148"/>
            <a:ext cx="4478445" cy="167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人口高齡化趨勢加劇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b="1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20000" indent="-34290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醫療技術發達 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20000" indent="-34290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生活條件改善</a:t>
            </a:r>
            <a:endParaRPr lang="zh-TW" altLang="en-US" sz="2000" b="1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高齡社會挑戰突顯</a:t>
            </a:r>
            <a:endParaRPr lang="en-US" altLang="zh-TW" sz="2000" b="1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20000" indent="-34290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工作忙碌老人身邊無人可照應</a:t>
            </a:r>
          </a:p>
        </p:txBody>
      </p:sp>
      <p:graphicFrame>
        <p:nvGraphicFramePr>
          <p:cNvPr id="33" name="圖表 32">
            <a:extLst>
              <a:ext uri="{FF2B5EF4-FFF2-40B4-BE49-F238E27FC236}">
                <a16:creationId xmlns:a16="http://schemas.microsoft.com/office/drawing/2014/main" id="{6C97AFD9-5EFC-62B2-3ACA-FC8230F389F3}"/>
              </a:ext>
            </a:extLst>
          </p:cNvPr>
          <p:cNvGraphicFramePr/>
          <p:nvPr/>
        </p:nvGraphicFramePr>
        <p:xfrm>
          <a:off x="1042733" y="1358104"/>
          <a:ext cx="4763454" cy="4487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82AA0E4A-D1DE-6090-DD36-1D578DA6CDAE}"/>
              </a:ext>
            </a:extLst>
          </p:cNvPr>
          <p:cNvSpPr txBox="1"/>
          <p:nvPr/>
        </p:nvSpPr>
        <p:spPr>
          <a:xfrm>
            <a:off x="945419" y="5899380"/>
            <a:ext cx="292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資料來源：內政部</a:t>
            </a:r>
          </a:p>
        </p:txBody>
      </p:sp>
      <p:sp>
        <p:nvSpPr>
          <p:cNvPr id="35" name="圖說文字: 向下箭號 34">
            <a:extLst>
              <a:ext uri="{FF2B5EF4-FFF2-40B4-BE49-F238E27FC236}">
                <a16:creationId xmlns:a16="http://schemas.microsoft.com/office/drawing/2014/main" id="{4D2F689B-3824-39D4-CEB0-FA4497C7E905}"/>
              </a:ext>
            </a:extLst>
          </p:cNvPr>
          <p:cNvSpPr/>
          <p:nvPr/>
        </p:nvSpPr>
        <p:spPr>
          <a:xfrm>
            <a:off x="2980786" y="2852189"/>
            <a:ext cx="1012557" cy="576185"/>
          </a:xfrm>
          <a:prstGeom prst="downArrowCallout">
            <a:avLst>
              <a:gd name="adj1" fmla="val 14210"/>
              <a:gd name="adj2" fmla="val 25000"/>
              <a:gd name="adj3" fmla="val 22977"/>
              <a:gd name="adj4" fmla="val 42309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高齡社會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3819F87-7F04-2D98-2E85-93E7FDEEC213}"/>
              </a:ext>
            </a:extLst>
          </p:cNvPr>
          <p:cNvSpPr/>
          <p:nvPr/>
        </p:nvSpPr>
        <p:spPr>
          <a:xfrm>
            <a:off x="3363432" y="4941725"/>
            <a:ext cx="285501" cy="5148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8CD74A1-A225-2C64-DABD-64DA6B8C0690}"/>
              </a:ext>
            </a:extLst>
          </p:cNvPr>
          <p:cNvSpPr txBox="1"/>
          <p:nvPr/>
        </p:nvSpPr>
        <p:spPr>
          <a:xfrm>
            <a:off x="4944931" y="1658824"/>
            <a:ext cx="834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民國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E09113-A557-79B6-2622-199EA7C03F08}"/>
              </a:ext>
            </a:extLst>
          </p:cNvPr>
          <p:cNvSpPr/>
          <p:nvPr/>
        </p:nvSpPr>
        <p:spPr>
          <a:xfrm>
            <a:off x="5156465" y="4941726"/>
            <a:ext cx="285501" cy="5148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圖說文字: 向上箭號 7">
            <a:extLst>
              <a:ext uri="{FF2B5EF4-FFF2-40B4-BE49-F238E27FC236}">
                <a16:creationId xmlns:a16="http://schemas.microsoft.com/office/drawing/2014/main" id="{AB468778-5DA3-CB68-61B1-3EC9F22A5EF9}"/>
              </a:ext>
            </a:extLst>
          </p:cNvPr>
          <p:cNvSpPr/>
          <p:nvPr/>
        </p:nvSpPr>
        <p:spPr>
          <a:xfrm>
            <a:off x="4731541" y="2145953"/>
            <a:ext cx="1108454" cy="961895"/>
          </a:xfrm>
          <a:prstGeom prst="upArrowCallout">
            <a:avLst>
              <a:gd name="adj1" fmla="val 7834"/>
              <a:gd name="adj2" fmla="val 14196"/>
              <a:gd name="adj3" fmla="val 15215"/>
              <a:gd name="adj4" fmla="val 30177"/>
            </a:avLst>
          </a:prstGeom>
          <a:solidFill>
            <a:srgbClr val="FFFFFF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超高齡社會</a:t>
            </a: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03EAF60-6597-E1CC-58D5-A3158A7F2548}"/>
              </a:ext>
            </a:extLst>
          </p:cNvPr>
          <p:cNvSpPr/>
          <p:nvPr/>
        </p:nvSpPr>
        <p:spPr>
          <a:xfrm>
            <a:off x="4805227" y="2033213"/>
            <a:ext cx="503273" cy="513780"/>
          </a:xfrm>
          <a:custGeom>
            <a:avLst/>
            <a:gdLst>
              <a:gd name="connsiteX0" fmla="*/ 0 w 523022"/>
              <a:gd name="connsiteY0" fmla="*/ 530138 h 530138"/>
              <a:gd name="connsiteX1" fmla="*/ 252616 w 523022"/>
              <a:gd name="connsiteY1" fmla="*/ 295312 h 530138"/>
              <a:gd name="connsiteX2" fmla="*/ 523022 w 523022"/>
              <a:gd name="connsiteY2" fmla="*/ 0 h 53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022" h="530138">
                <a:moveTo>
                  <a:pt x="0" y="530138"/>
                </a:moveTo>
                <a:cubicBezTo>
                  <a:pt x="82723" y="456903"/>
                  <a:pt x="165446" y="383668"/>
                  <a:pt x="252616" y="295312"/>
                </a:cubicBezTo>
                <a:cubicBezTo>
                  <a:pt x="339786" y="206956"/>
                  <a:pt x="431404" y="103478"/>
                  <a:pt x="523022" y="0"/>
                </a:cubicBezTo>
              </a:path>
            </a:pathLst>
          </a:custGeom>
          <a:noFill/>
          <a:ln w="28575">
            <a:solidFill>
              <a:srgbClr val="FFFF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FAAE206-43A6-D780-2A13-A3B9C57EFA49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D0B41F-F981-A268-B2D7-AA8D444E9DC6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021769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4C4242-4FA3-22E8-699A-588F288205E6}"/>
              </a:ext>
            </a:extLst>
          </p:cNvPr>
          <p:cNvSpPr/>
          <p:nvPr/>
        </p:nvSpPr>
        <p:spPr>
          <a:xfrm>
            <a:off x="644424" y="1319196"/>
            <a:ext cx="10371920" cy="4689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937904" y="1766065"/>
            <a:ext cx="9692582" cy="11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提升硬體可靠度及硬體狀態確認日常運作維護監控</a:t>
            </a:r>
            <a:endParaRPr lang="en-US" altLang="zh-TW" sz="3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怎麼維持設備持續運作？</a:t>
            </a:r>
            <a:endParaRPr lang="zh-TW" altLang="en-US" sz="3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850819" y="3182116"/>
            <a:ext cx="9389009" cy="123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00"/>
              </a:lnSpc>
            </a:pP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由於沒有搭載電流感測，無法提醒低電量，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700"/>
              </a:lnSpc>
            </a:pP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因此目前僅針對斷電以及斷網事件做通知處理</a:t>
            </a:r>
            <a:endParaRPr lang="zh-TW" altLang="en-US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F6A798-27F8-639F-A186-93FD368152EF}"/>
              </a:ext>
            </a:extLst>
          </p:cNvPr>
          <p:cNvSpPr txBox="1"/>
          <p:nvPr/>
        </p:nvSpPr>
        <p:spPr>
          <a:xfrm>
            <a:off x="644424" y="549267"/>
            <a:ext cx="2055913" cy="64370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US" altLang="zh-TW" sz="34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sz="34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</a:t>
            </a:r>
            <a:endParaRPr lang="zh-TW" altLang="zh-TW" sz="3400" b="1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CFABB48-D627-D55B-B1A5-124C3AE7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2" b="97354" l="3901" r="96809">
                        <a14:foregroundMark x1="25177" y1="8995" x2="25177" y2="8995"/>
                        <a14:foregroundMark x1="16667" y1="6878" x2="27660" y2="2116"/>
                        <a14:foregroundMark x1="4255" y1="11905" x2="8865" y2="14550"/>
                        <a14:foregroundMark x1="41844" y1="85450" x2="26596" y2="84656"/>
                        <a14:foregroundMark x1="26596" y1="84656" x2="26596" y2="84656"/>
                        <a14:foregroundMark x1="58511" y1="58995" x2="69858" y2="26720"/>
                        <a14:foregroundMark x1="69858" y1="26720" x2="87943" y2="20106"/>
                        <a14:foregroundMark x1="87943" y1="20106" x2="92199" y2="25132"/>
                        <a14:foregroundMark x1="92199" y1="25132" x2="74823" y2="33598"/>
                        <a14:foregroundMark x1="74823" y1="33598" x2="55674" y2="50265"/>
                        <a14:foregroundMark x1="55674" y1="50265" x2="52482" y2="70899"/>
                        <a14:foregroundMark x1="52482" y1="70899" x2="50355" y2="54233"/>
                        <a14:foregroundMark x1="50355" y1="54233" x2="64539" y2="40741"/>
                        <a14:foregroundMark x1="80851" y1="36772" x2="96809" y2="23810"/>
                        <a14:foregroundMark x1="96809" y1="23810" x2="94326" y2="20370"/>
                        <a14:foregroundMark x1="53191" y1="88095" x2="62766" y2="90212"/>
                        <a14:foregroundMark x1="45390" y1="91534" x2="52482" y2="97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52077" y="3798599"/>
            <a:ext cx="1721863" cy="230803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6EBDBD3-FAA8-176C-4F8B-9FE2A92F8D78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48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4C4242-4FA3-22E8-699A-588F288205E6}"/>
              </a:ext>
            </a:extLst>
          </p:cNvPr>
          <p:cNvSpPr/>
          <p:nvPr/>
        </p:nvSpPr>
        <p:spPr>
          <a:xfrm>
            <a:off x="644424" y="1319196"/>
            <a:ext cx="10371920" cy="4776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937904" y="1500092"/>
            <a:ext cx="969258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如何確認長者真的吃藥？</a:t>
            </a:r>
            <a:endParaRPr lang="zh-TW" altLang="en-US" sz="3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850820" y="2343549"/>
            <a:ext cx="10371920" cy="3043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080000">
              <a:lnSpc>
                <a:spcPts val="4700"/>
              </a:lnSpc>
            </a:pP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由於目前還是以相信長者為主，經過考慮後認為就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1080000">
              <a:lnSpc>
                <a:spcPts val="4700"/>
              </a:lnSpc>
            </a:pP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  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算強制要長者做拍照的動作進行回報，可能會讓長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1080000">
              <a:lnSpc>
                <a:spcPts val="4700"/>
              </a:lnSpc>
            </a:pP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  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者更加反感</a:t>
            </a: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也做過部分調查，多數長者對於定期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1080000">
              <a:lnSpc>
                <a:spcPts val="4700"/>
              </a:lnSpc>
            </a:pP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服藥較無排斥</a:t>
            </a:r>
          </a:p>
          <a:p>
            <a:pPr>
              <a:lnSpc>
                <a:spcPts val="4700"/>
              </a:lnSpc>
            </a:pPr>
            <a:endParaRPr lang="zh-TW" altLang="en-US" sz="3000" b="1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F6A798-27F8-639F-A186-93FD368152EF}"/>
              </a:ext>
            </a:extLst>
          </p:cNvPr>
          <p:cNvSpPr txBox="1"/>
          <p:nvPr/>
        </p:nvSpPr>
        <p:spPr>
          <a:xfrm>
            <a:off x="644424" y="549267"/>
            <a:ext cx="2055913" cy="64370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TW" altLang="en-US" sz="34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  程</a:t>
            </a:r>
            <a:endParaRPr lang="zh-TW" altLang="zh-TW" sz="3400" b="1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 descr="一張含有 玩具, 藝術 的圖片&#10;&#10;自動產生的描述">
            <a:extLst>
              <a:ext uri="{FF2B5EF4-FFF2-40B4-BE49-F238E27FC236}">
                <a16:creationId xmlns:a16="http://schemas.microsoft.com/office/drawing/2014/main" id="{E5125D21-A49F-D041-B446-0C40B71381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1667">
                        <a14:foregroundMark x1="22000" y1="59667" x2="21667" y2="52750"/>
                        <a14:foregroundMark x1="90833" y1="65250" x2="91667" y2="55500"/>
                        <a14:backgroundMark x1="34750" y1="80083" x2="56333" y2="7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32" t="11377" r="5556" b="25846"/>
          <a:stretch/>
        </p:blipFill>
        <p:spPr>
          <a:xfrm>
            <a:off x="8426765" y="4260990"/>
            <a:ext cx="3002371" cy="21938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77F3BDD-C592-6594-7FBA-C2E84F47BF2E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1150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4C4242-4FA3-22E8-699A-588F288205E6}"/>
              </a:ext>
            </a:extLst>
          </p:cNvPr>
          <p:cNvSpPr/>
          <p:nvPr/>
        </p:nvSpPr>
        <p:spPr>
          <a:xfrm>
            <a:off x="641607" y="1742236"/>
            <a:ext cx="10335633" cy="41112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4011599" y="2833292"/>
            <a:ext cx="7015221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回診是不是長者及照護者都知道？</a:t>
            </a:r>
            <a:endParaRPr lang="zh-TW" altLang="en-US" sz="3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3917258" y="3706661"/>
            <a:ext cx="6795503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080000">
              <a:lnSpc>
                <a:spcPts val="4700"/>
              </a:lnSpc>
            </a:pP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是的，已做優化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F6A798-27F8-639F-A186-93FD368152EF}"/>
              </a:ext>
            </a:extLst>
          </p:cNvPr>
          <p:cNvSpPr txBox="1"/>
          <p:nvPr/>
        </p:nvSpPr>
        <p:spPr>
          <a:xfrm>
            <a:off x="644424" y="549267"/>
            <a:ext cx="2055913" cy="64370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TW" altLang="en-US" sz="34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  程</a:t>
            </a:r>
            <a:endParaRPr lang="zh-TW" altLang="zh-TW" sz="3400" b="1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玩具 的圖片&#10;&#10;自動產生的描述">
            <a:extLst>
              <a:ext uri="{FF2B5EF4-FFF2-40B4-BE49-F238E27FC236}">
                <a16:creationId xmlns:a16="http://schemas.microsoft.com/office/drawing/2014/main" id="{DA4F649B-FA17-9C30-8AB1-5F58C7184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07" y="2456442"/>
            <a:ext cx="3230890" cy="323089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EC3AB5A-C911-95C0-9600-40A29880530F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464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4C4242-4FA3-22E8-699A-588F288205E6}"/>
              </a:ext>
            </a:extLst>
          </p:cNvPr>
          <p:cNvSpPr/>
          <p:nvPr/>
        </p:nvSpPr>
        <p:spPr>
          <a:xfrm>
            <a:off x="644424" y="1600199"/>
            <a:ext cx="10604147" cy="43651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5221266" y="2432253"/>
            <a:ext cx="5001932" cy="1190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zh-TW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統計次數偏離異常值時</a:t>
            </a:r>
            <a:endParaRPr lang="en-US" altLang="zh-TW" sz="3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500"/>
              </a:lnSpc>
            </a:pPr>
            <a:r>
              <a:rPr lang="zh-TW" altLang="en-US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　 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是否該提醒？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5121782" y="3672534"/>
            <a:ext cx="6365705" cy="123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1080000">
              <a:lnSpc>
                <a:spcPts val="4700"/>
              </a:lnSpc>
            </a:pP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長輩當周求救次數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indent="-1080000">
              <a:lnSpc>
                <a:spcPts val="4700"/>
              </a:lnSpc>
            </a:pP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過多</a:t>
            </a: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次（含）就會出現提醒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F6A798-27F8-639F-A186-93FD368152EF}"/>
              </a:ext>
            </a:extLst>
          </p:cNvPr>
          <p:cNvSpPr txBox="1"/>
          <p:nvPr/>
        </p:nvSpPr>
        <p:spPr>
          <a:xfrm>
            <a:off x="644424" y="549267"/>
            <a:ext cx="2055913" cy="64370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zh-TW" altLang="en-US" sz="34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資料彙整</a:t>
            </a:r>
            <a:endParaRPr lang="zh-TW" altLang="zh-TW" sz="3400" b="1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DAEBF64-B262-E19B-5173-684DAAE34C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4" y="2670439"/>
            <a:ext cx="3569092" cy="1863198"/>
          </a:xfrm>
          <a:prstGeom prst="rect">
            <a:avLst/>
          </a:prstGeo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1DC40A6-4952-C109-ADCC-17C28FBD4CDD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043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4C4242-4FA3-22E8-699A-588F288205E6}"/>
              </a:ext>
            </a:extLst>
          </p:cNvPr>
          <p:cNvSpPr/>
          <p:nvPr/>
        </p:nvSpPr>
        <p:spPr>
          <a:xfrm>
            <a:off x="697764" y="1045920"/>
            <a:ext cx="10636978" cy="501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975418" y="1370463"/>
            <a:ext cx="969258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500"/>
              </a:lnSpc>
            </a:pPr>
            <a:r>
              <a:rPr lang="en-US" altLang="zh-TW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 </a:t>
            </a:r>
            <a:r>
              <a:rPr lang="zh-TW" altLang="en-US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為何捨棄掉</a:t>
            </a:r>
            <a:r>
              <a:rPr lang="en-US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語音聊天</a:t>
            </a:r>
            <a:r>
              <a:rPr lang="en-US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857258" y="2459988"/>
            <a:ext cx="9389009" cy="183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00"/>
              </a:lnSpc>
            </a:pP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捨棄掉</a:t>
            </a: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語音聊天，是因為我們不能確保</a:t>
            </a: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回答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700"/>
              </a:lnSpc>
            </a:pP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的正確性，不希望</a:t>
            </a: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給予使用者不正確的知識或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700"/>
              </a:lnSpc>
            </a:pP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負面能量，因此將</a:t>
            </a: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應用在排程當中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D7431D5-F34F-E9B1-8AE9-511C3A717C4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0240" y="3561188"/>
            <a:ext cx="2651760" cy="25503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465F8D1-48F4-0B69-859A-54E3A3952AEF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528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22" name="群組 21">
            <a:extLst>
              <a:ext uri="{FF2B5EF4-FFF2-40B4-BE49-F238E27FC236}">
                <a16:creationId xmlns:a16="http://schemas.microsoft.com/office/drawing/2014/main" id="{ABEEF0ED-0A3A-ABC1-DC95-6831069DCB03}"/>
              </a:ext>
            </a:extLst>
          </p:cNvPr>
          <p:cNvGrpSpPr/>
          <p:nvPr/>
        </p:nvGrpSpPr>
        <p:grpSpPr>
          <a:xfrm>
            <a:off x="644424" y="1853616"/>
            <a:ext cx="10023576" cy="2625726"/>
            <a:chOff x="644424" y="3129578"/>
            <a:chExt cx="10023576" cy="2625726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A4C4242-4FA3-22E8-699A-588F288205E6}"/>
                </a:ext>
              </a:extLst>
            </p:cNvPr>
            <p:cNvSpPr/>
            <p:nvPr/>
          </p:nvSpPr>
          <p:spPr>
            <a:xfrm>
              <a:off x="644424" y="3129578"/>
              <a:ext cx="8972016" cy="26257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FFEC80B8-88D3-1516-5B7F-157A6BD2C68C}"/>
                </a:ext>
              </a:extLst>
            </p:cNvPr>
            <p:cNvSpPr txBox="1"/>
            <p:nvPr/>
          </p:nvSpPr>
          <p:spPr>
            <a:xfrm>
              <a:off x="975418" y="3467858"/>
              <a:ext cx="9692582" cy="669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altLang="zh-TW" sz="4000" b="1" spc="6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Q: </a:t>
              </a:r>
              <a:r>
                <a:rPr lang="zh-TW" altLang="zh-TW" sz="30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沒有規劃訊息分析的</a:t>
              </a:r>
              <a:r>
                <a:rPr lang="en-US" altLang="zh-TW" sz="30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Log</a:t>
              </a:r>
              <a:r>
                <a:rPr lang="zh-TW" altLang="zh-TW" sz="3000" dirty="0">
                  <a:solidFill>
                    <a:srgbClr val="00206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檔？</a:t>
              </a: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3397F151-44FC-6828-DACA-396CCC5E550C}"/>
                </a:ext>
              </a:extLst>
            </p:cNvPr>
            <p:cNvSpPr txBox="1"/>
            <p:nvPr/>
          </p:nvSpPr>
          <p:spPr>
            <a:xfrm>
              <a:off x="887095" y="4350005"/>
              <a:ext cx="9389009" cy="6950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4700"/>
                </a:lnSpc>
              </a:pPr>
              <a:r>
                <a:rPr lang="zh-TW" altLang="en-US" sz="40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Ａ</a:t>
              </a:r>
              <a:r>
                <a:rPr lang="en-US" altLang="zh-TW" sz="40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4000" b="1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3000" dirty="0">
                  <a:solidFill>
                    <a:srgbClr val="504D4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</a:t>
              </a:r>
              <a:r>
                <a:rPr lang="zh-TW" altLang="zh-TW" sz="3000" dirty="0">
                  <a:solidFill>
                    <a:srgbClr val="504D47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後台有記錄</a:t>
              </a:r>
              <a:endPara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63D32EB-41FE-A416-3C0A-AA8BF80782BA}"/>
              </a:ext>
            </a:extLst>
          </p:cNvPr>
          <p:cNvGrpSpPr/>
          <p:nvPr/>
        </p:nvGrpSpPr>
        <p:grpSpPr>
          <a:xfrm>
            <a:off x="8264079" y="821439"/>
            <a:ext cx="2704721" cy="5200269"/>
            <a:chOff x="7255361" y="1150521"/>
            <a:chExt cx="2623437" cy="5086854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F0992289-90F2-5600-61FE-0F36FD7A2802}"/>
                </a:ext>
              </a:extLst>
            </p:cNvPr>
            <p:cNvGrpSpPr/>
            <p:nvPr/>
          </p:nvGrpSpPr>
          <p:grpSpPr>
            <a:xfrm>
              <a:off x="7255361" y="1150521"/>
              <a:ext cx="2623437" cy="5086854"/>
              <a:chOff x="7255361" y="1150521"/>
              <a:chExt cx="2623437" cy="5086854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65DBF71D-738F-D82F-4923-071F0989C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885" b="3885"/>
              <a:stretch/>
            </p:blipFill>
            <p:spPr>
              <a:xfrm>
                <a:off x="7255361" y="1150521"/>
                <a:ext cx="2623437" cy="5086854"/>
              </a:xfrm>
              <a:prstGeom prst="rect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id="{8AFAAABC-BCA8-72F1-6B0E-8DF2BAFF7925}"/>
                  </a:ext>
                </a:extLst>
              </p:cNvPr>
              <p:cNvSpPr/>
              <p:nvPr/>
            </p:nvSpPr>
            <p:spPr>
              <a:xfrm>
                <a:off x="7303602" y="1778847"/>
                <a:ext cx="222798" cy="222798"/>
              </a:xfrm>
              <a:prstGeom prst="ellips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>
                <a:extLst>
                  <a:ext uri="{FF2B5EF4-FFF2-40B4-BE49-F238E27FC236}">
                    <a16:creationId xmlns:a16="http://schemas.microsoft.com/office/drawing/2014/main" id="{5E4E24CA-78BD-EA34-039B-249012F4AA9D}"/>
                  </a:ext>
                </a:extLst>
              </p:cNvPr>
              <p:cNvSpPr/>
              <p:nvPr/>
            </p:nvSpPr>
            <p:spPr>
              <a:xfrm>
                <a:off x="7303602" y="4140660"/>
                <a:ext cx="222798" cy="222798"/>
              </a:xfrm>
              <a:prstGeom prst="ellipse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DEF06C51-C902-C609-583D-93A7B967A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846" b="2"/>
            <a:stretch/>
          </p:blipFill>
          <p:spPr>
            <a:xfrm>
              <a:off x="7579712" y="1769282"/>
              <a:ext cx="421829" cy="8673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EE3ED75-190A-150B-C73B-E3B54E2D41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9846" b="2"/>
            <a:stretch/>
          </p:blipFill>
          <p:spPr>
            <a:xfrm>
              <a:off x="7574641" y="4140660"/>
              <a:ext cx="421829" cy="86739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33D34F-A204-28D0-00F4-097E6349122A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33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4C4242-4FA3-22E8-699A-588F288205E6}"/>
              </a:ext>
            </a:extLst>
          </p:cNvPr>
          <p:cNvSpPr/>
          <p:nvPr/>
        </p:nvSpPr>
        <p:spPr>
          <a:xfrm>
            <a:off x="637336" y="1045920"/>
            <a:ext cx="10741144" cy="4689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919348" y="1510415"/>
            <a:ext cx="9692582" cy="669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是排除掉大部分還是少部分的使用者？</a:t>
            </a:r>
            <a:endParaRPr lang="zh-TW" altLang="en-US" sz="3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799344" y="2380735"/>
            <a:ext cx="9389009" cy="2440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00"/>
              </a:lnSpc>
            </a:pP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排除少部分中老年跟一部分老年人口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700"/>
              </a:lnSpc>
            </a:pP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根據衛福部</a:t>
            </a: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111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年實體訪查統計資料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700"/>
              </a:lnSpc>
            </a:pP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完全沒有網路</a:t>
            </a: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32.28%</a:t>
            </a:r>
          </a:p>
          <a:p>
            <a:pPr>
              <a:lnSpc>
                <a:spcPts val="4700"/>
              </a:lnSpc>
            </a:pP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有用網路</a:t>
            </a: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67.72%</a:t>
            </a:r>
            <a:endParaRPr lang="zh-TW" altLang="en-US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6" name="圖表 15">
            <a:extLst>
              <a:ext uri="{FF2B5EF4-FFF2-40B4-BE49-F238E27FC236}">
                <a16:creationId xmlns:a16="http://schemas.microsoft.com/office/drawing/2014/main" id="{F3EF828A-91E9-D3EC-1A1E-6437E87F14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0678587"/>
              </p:ext>
            </p:extLst>
          </p:nvPr>
        </p:nvGraphicFramePr>
        <p:xfrm>
          <a:off x="7235418" y="1774073"/>
          <a:ext cx="4766523" cy="3177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7A09BA81-E356-B195-DE02-5C33F2AD952F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384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1EAAF42-70E9-9090-BD71-3E661855BDC6}"/>
              </a:ext>
            </a:extLst>
          </p:cNvPr>
          <p:cNvSpPr/>
          <p:nvPr/>
        </p:nvSpPr>
        <p:spPr>
          <a:xfrm>
            <a:off x="0" y="665352"/>
            <a:ext cx="12192000" cy="5388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5E7962F-32D7-A89B-11CC-88E0A545C9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" r="8487" b="3348"/>
          <a:stretch/>
        </p:blipFill>
        <p:spPr>
          <a:xfrm>
            <a:off x="309204" y="1100749"/>
            <a:ext cx="6823461" cy="4512364"/>
          </a:xfrm>
          <a:prstGeom prst="rect">
            <a:avLst/>
          </a:prstGeom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9B853BE-A814-1AA4-2F24-AB25051336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1" r="3933"/>
          <a:stretch/>
        </p:blipFill>
        <p:spPr>
          <a:xfrm>
            <a:off x="7498307" y="804321"/>
            <a:ext cx="4328050" cy="5105221"/>
          </a:xfrm>
          <a:prstGeom prst="rect">
            <a:avLst/>
          </a:prstGeom>
          <a:ln>
            <a:solidFill>
              <a:srgbClr val="59595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2A846A6-8BAE-7920-ACE0-0C9464357361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62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A4C4242-4FA3-22E8-699A-588F288205E6}"/>
              </a:ext>
            </a:extLst>
          </p:cNvPr>
          <p:cNvSpPr/>
          <p:nvPr/>
        </p:nvSpPr>
        <p:spPr>
          <a:xfrm>
            <a:off x="654660" y="1203885"/>
            <a:ext cx="10371920" cy="4689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882828" y="1274491"/>
            <a:ext cx="9692582" cy="1767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建議找幾位長輩詢問功能夠不夠？</a:t>
            </a:r>
            <a:endParaRPr lang="en-US" altLang="zh-TW" sz="3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>
              <a:lnSpc>
                <a:spcPts val="45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詢問幾個照護者照顧長者時會需要看什麼內容？</a:t>
            </a:r>
            <a:endParaRPr lang="en-US" altLang="zh-TW" sz="3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500"/>
              </a:lnSpc>
            </a:pPr>
            <a:r>
              <a:rPr lang="zh-TW" altLang="en-US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強化東西的實作性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781063" y="3094177"/>
            <a:ext cx="9389009" cy="2440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00"/>
              </a:lnSpc>
            </a:pP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已收集上百位使用者建議，長輩希望能瞭解危險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700"/>
              </a:lnSpc>
            </a:pP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因子，關注自身健康並更注意周遭危險；而照護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700"/>
              </a:lnSpc>
            </a:pP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者則希望透過資料提醒，檢視日常環境以防範未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700"/>
              </a:lnSpc>
            </a:pPr>
            <a:r>
              <a:rPr lang="zh-TW" altLang="en-US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然，因此計畫針對求救次數及位置進行統計分析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2B20CC55-D1E2-1273-EE4E-B774831E5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3" b="95556" l="3125" r="96307">
                        <a14:foregroundMark x1="3977" y1="52963" x2="25284" y2="59012"/>
                        <a14:foregroundMark x1="25284" y1="59012" x2="25284" y2="59012"/>
                        <a14:foregroundMark x1="41761" y1="79753" x2="41761" y2="79753"/>
                        <a14:foregroundMark x1="58807" y1="78889" x2="37500" y2="95556"/>
                        <a14:foregroundMark x1="37500" y1="95556" x2="33523" y2="87284"/>
                        <a14:foregroundMark x1="96307" y1="58642" x2="88352" y2="81481"/>
                        <a14:foregroundMark x1="88352" y1="81481" x2="89205" y2="88889"/>
                        <a14:foregroundMark x1="89205" y1="88889" x2="87500" y2="52840"/>
                        <a14:foregroundMark x1="87500" y1="52840" x2="57670" y2="13210"/>
                        <a14:foregroundMark x1="57670" y1="13210" x2="76705" y2="32469"/>
                        <a14:foregroundMark x1="76705" y1="32469" x2="84943" y2="35802"/>
                        <a14:foregroundMark x1="27841" y1="23827" x2="27841" y2="23425"/>
                        <a14:foregroundMark x1="27841" y1="28458" x2="27841" y2="24691"/>
                        <a14:foregroundMark x1="27841" y1="39630" x2="27841" y2="32848"/>
                        <a14:foregroundMark x1="28162" y1="22749" x2="41193" y2="14074"/>
                        <a14:foregroundMark x1="41193" y1="14074" x2="68466" y2="15679"/>
                        <a14:foregroundMark x1="68466" y1="15679" x2="68466" y2="15926"/>
                        <a14:foregroundMark x1="68466" y1="15926" x2="74148" y2="5556"/>
                        <a14:foregroundMark x1="74148" y1="5556" x2="74148" y2="5556"/>
                        <a14:foregroundMark x1="64489" y1="9753" x2="37216" y2="10988"/>
                        <a14:foregroundMark x1="37216" y1="10988" x2="37216" y2="11111"/>
                        <a14:foregroundMark x1="37216" y1="11111" x2="63068" y2="3951"/>
                        <a14:foregroundMark x1="63068" y1="3951" x2="69318" y2="7407"/>
                        <a14:foregroundMark x1="69318" y1="7407" x2="51989" y2="617"/>
                        <a14:foregroundMark x1="42898" y1="2222" x2="27841" y2="8025"/>
                        <a14:foregroundMark x1="3693" y1="58519" x2="19318" y2="47778"/>
                        <a14:foregroundMark x1="43466" y1="7531" x2="26938" y2="19911"/>
                        <a14:foregroundMark x1="24431" y1="24691" x2="29963" y2="26828"/>
                        <a14:foregroundMark x1="46023" y1="3457" x2="44318" y2="1605"/>
                        <a14:foregroundMark x1="43750" y1="2716" x2="46023" y2="1852"/>
                        <a14:foregroundMark x1="43466" y1="2222" x2="42045" y2="1975"/>
                        <a14:foregroundMark x1="43466" y1="1975" x2="42614" y2="1481"/>
                        <a14:backgroundMark x1="23580" y1="22099" x2="25284" y2="21481"/>
                        <a14:backgroundMark x1="65909" y1="494" x2="65909" y2="494"/>
                        <a14:backgroundMark x1="68182" y1="494" x2="64205" y2="123"/>
                        <a14:backgroundMark x1="4830" y1="29383" x2="6534" y2="28642"/>
                        <a14:backgroundMark x1="48580" y1="28025" x2="38920" y2="27778"/>
                        <a14:backgroundMark x1="30682" y1="30000" x2="28125" y2="30370"/>
                        <a14:backgroundMark x1="29830" y1="30741" x2="27557" y2="30617"/>
                        <a14:backgroundMark x1="27557" y1="30741" x2="30398" y2="31975"/>
                        <a14:backgroundMark x1="14773" y1="20123" x2="21023" y2="23580"/>
                        <a14:backgroundMark x1="19602" y1="20000" x2="21307" y2="23951"/>
                        <a14:backgroundMark x1="19602" y1="24444" x2="21875" y2="24074"/>
                        <a14:backgroundMark x1="21023" y1="24074" x2="23011" y2="23210"/>
                        <a14:backgroundMark x1="22727" y1="24444" x2="23864" y2="23457"/>
                        <a14:backgroundMark x1="20455" y1="24198" x2="22443" y2="23210"/>
                        <a14:backgroundMark x1="21875" y1="23827" x2="21875" y2="24691"/>
                        <a14:backgroundMark x1="42330" y1="31111" x2="31534" y2="28272"/>
                        <a14:backgroundMark x1="63636" y1="247" x2="63636" y2="247"/>
                        <a14:backgroundMark x1="42614" y1="247" x2="44034" y2="247"/>
                        <a14:backgroundMark x1="45739" y1="370" x2="44602" y2="2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68733" y="2855251"/>
            <a:ext cx="1326678" cy="305286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AA8B570-0FBC-0FD9-8193-CD7674258E0D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500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A6D528F-18F7-E06B-9DCD-AEA228A94EEF}"/>
              </a:ext>
            </a:extLst>
          </p:cNvPr>
          <p:cNvSpPr/>
          <p:nvPr/>
        </p:nvSpPr>
        <p:spPr>
          <a:xfrm>
            <a:off x="800874" y="1807112"/>
            <a:ext cx="10553347" cy="33123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1971312" y="2151621"/>
            <a:ext cx="9476965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4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</a:t>
            </a:r>
            <a:r>
              <a:rPr lang="zh-TW" altLang="en-US" sz="4000" b="1" spc="6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3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訪談預計使用對象以設計大數據分析項目與範例</a:t>
            </a:r>
            <a:endParaRPr lang="zh-TW" altLang="en-US" sz="3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1877256" y="3016037"/>
            <a:ext cx="9476965" cy="183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700"/>
              </a:lnSpc>
            </a:pP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0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我們訪談的對象為家中的長輩，他們想要了解平</a:t>
            </a:r>
            <a:endParaRPr lang="en-US" altLang="zh-TW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4700"/>
              </a:lnSpc>
            </a:pP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時求救的類型及次數，因此我們做這方面的大數</a:t>
            </a: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ts val="4700"/>
              </a:lnSpc>
            </a:pPr>
            <a:r>
              <a:rPr lang="en-US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</a:t>
            </a:r>
            <a:r>
              <a:rPr lang="zh-TW" altLang="zh-TW" sz="30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據分析</a:t>
            </a:r>
            <a:endParaRPr lang="zh-TW" altLang="en-US" sz="3000" dirty="0">
              <a:solidFill>
                <a:srgbClr val="504D47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 descr="一張含有 卡通, 藝術, 玩具 的圖片&#10;&#10;自動產生的描述">
            <a:extLst>
              <a:ext uri="{FF2B5EF4-FFF2-40B4-BE49-F238E27FC236}">
                <a16:creationId xmlns:a16="http://schemas.microsoft.com/office/drawing/2014/main" id="{33D48F18-874A-1B59-8616-37F3ACAD3A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3" t="10270" r="-3022"/>
          <a:stretch/>
        </p:blipFill>
        <p:spPr>
          <a:xfrm>
            <a:off x="482878" y="2846683"/>
            <a:ext cx="2206172" cy="2458207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88A0319-FB77-37A8-0EDA-306F7AB18FFC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252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99CDF2EB-13B4-D3C3-AAF2-C2A8F7D0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80"/>
            <a:ext cx="12192000" cy="6853077"/>
          </a:xfrm>
          <a:prstGeom prst="rect">
            <a:avLst/>
          </a:prstGeom>
        </p:spPr>
      </p:pic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F9B761EA-B784-B6BB-F594-8850B40797A6}"/>
              </a:ext>
            </a:extLst>
          </p:cNvPr>
          <p:cNvSpPr/>
          <p:nvPr/>
        </p:nvSpPr>
        <p:spPr>
          <a:xfrm>
            <a:off x="4832807" y="2288540"/>
            <a:ext cx="2526387" cy="2480995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C534986-3CDA-600E-7810-B065EB9B80D5}"/>
              </a:ext>
            </a:extLst>
          </p:cNvPr>
          <p:cNvSpPr/>
          <p:nvPr/>
        </p:nvSpPr>
        <p:spPr>
          <a:xfrm>
            <a:off x="8246006" y="2216619"/>
            <a:ext cx="2595658" cy="2549022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DE45F11A-F805-4510-6F9C-04118A7D0686}"/>
              </a:ext>
            </a:extLst>
          </p:cNvPr>
          <p:cNvSpPr/>
          <p:nvPr/>
        </p:nvSpPr>
        <p:spPr>
          <a:xfrm>
            <a:off x="1271138" y="2300063"/>
            <a:ext cx="2526387" cy="2480995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组合 43">
            <a:extLst>
              <a:ext uri="{FF2B5EF4-FFF2-40B4-BE49-F238E27FC236}">
                <a16:creationId xmlns:a16="http://schemas.microsoft.com/office/drawing/2014/main" id="{28700D5E-FCF2-4F61-2B71-AB363DF5E9D4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0133BE-4C1D-56B4-14F3-C4DA75B39EAC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TW" altLang="en-US" sz="3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背 景 與 動 機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2" name="0 _4">
              <a:extLst>
                <a:ext uri="{FF2B5EF4-FFF2-40B4-BE49-F238E27FC236}">
                  <a16:creationId xmlns:a16="http://schemas.microsoft.com/office/drawing/2014/main" id="{448AF201-C906-2891-B895-51E397D8700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F61FAB8D-36B5-087D-E553-3283610AEC25}"/>
              </a:ext>
            </a:extLst>
          </p:cNvPr>
          <p:cNvSpPr/>
          <p:nvPr/>
        </p:nvSpPr>
        <p:spPr>
          <a:xfrm>
            <a:off x="0" y="3510642"/>
            <a:ext cx="12192000" cy="3347355"/>
          </a:xfrm>
          <a:prstGeom prst="rect">
            <a:avLst/>
          </a:prstGeom>
          <a:gradFill flip="none" rotWithShape="1">
            <a:gsLst>
              <a:gs pos="0">
                <a:srgbClr val="57544F"/>
              </a:gs>
              <a:gs pos="14436">
                <a:srgbClr val="3D3A36"/>
              </a:gs>
              <a:gs pos="65000">
                <a:srgbClr val="57544F"/>
              </a:gs>
              <a:gs pos="33000">
                <a:schemeClr val="accent5">
                  <a:lumMod val="67000"/>
                </a:schemeClr>
              </a:gs>
              <a:gs pos="100000">
                <a:srgbClr val="78746D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48F66A5-FD42-BDDF-5AAB-4AAAA5B13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" b="1532"/>
          <a:stretch/>
        </p:blipFill>
        <p:spPr>
          <a:xfrm>
            <a:off x="1368954" y="2378868"/>
            <a:ext cx="2330754" cy="2323383"/>
          </a:xfrm>
          <a:prstGeom prst="ellipse">
            <a:avLst/>
          </a:prstGeom>
          <a:ln w="63500" cap="rnd">
            <a:solidFill>
              <a:schemeClr val="bg1"/>
            </a:solidFill>
            <a:prstDash val="solid"/>
          </a:ln>
          <a:effectLst>
            <a:outerShdw sx="1000" sy="1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>
            <a:bevelT w="0" h="0" prst="hardEdge"/>
            <a:extrusionClr>
              <a:srgbClr val="000000"/>
            </a:extrusionClr>
          </a:sp3d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8D44674-E4F7-3FE2-9B64-EAD12163711D}"/>
              </a:ext>
            </a:extLst>
          </p:cNvPr>
          <p:cNvSpPr txBox="1"/>
          <p:nvPr/>
        </p:nvSpPr>
        <p:spPr>
          <a:xfrm>
            <a:off x="822509" y="4917420"/>
            <a:ext cx="34236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縮短救援時間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定位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即時訊息</a:t>
            </a:r>
            <a:endParaRPr lang="en-US" altLang="zh-TW" sz="2000" b="0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Picture 2" descr="white medication capsules">
            <a:extLst>
              <a:ext uri="{FF2B5EF4-FFF2-40B4-BE49-F238E27FC236}">
                <a16:creationId xmlns:a16="http://schemas.microsoft.com/office/drawing/2014/main" id="{F26AA2E9-6DE2-41F0-1204-F635AE197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4" t="4216" r="-1"/>
          <a:stretch/>
        </p:blipFill>
        <p:spPr bwMode="auto">
          <a:xfrm>
            <a:off x="4930623" y="2382762"/>
            <a:ext cx="2330754" cy="2343910"/>
          </a:xfrm>
          <a:prstGeom prst="ellipse">
            <a:avLst/>
          </a:prstGeom>
          <a:ln w="63500" cap="rnd">
            <a:solidFill>
              <a:schemeClr val="bg1"/>
            </a:solidFill>
            <a:prstDash val="solid"/>
          </a:ln>
          <a:effectLst>
            <a:outerShdw sx="1000" sy="1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>
            <a:bevelT w="0" h="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D5269E8F-1187-B35B-A6CC-09EE3F52E51D}"/>
              </a:ext>
            </a:extLst>
          </p:cNvPr>
          <p:cNvSpPr txBox="1"/>
          <p:nvPr/>
        </p:nvSpPr>
        <p:spPr>
          <a:xfrm>
            <a:off x="4624275" y="4905897"/>
            <a:ext cx="29434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提升慢性病管理意識</a:t>
            </a:r>
          </a:p>
          <a:p>
            <a:pPr marL="342900" indent="-342900" algn="ctr" fontAlgn="base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吃藥提醒 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 fontAlgn="base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回診提醒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F506B6-064D-3D8C-F87D-638B15F223A0}"/>
              </a:ext>
            </a:extLst>
          </p:cNvPr>
          <p:cNvSpPr txBox="1"/>
          <p:nvPr/>
        </p:nvSpPr>
        <p:spPr>
          <a:xfrm>
            <a:off x="7985604" y="4905897"/>
            <a:ext cx="31164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衛生教育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 fontAlgn="base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防疫宣導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 fontAlgn="base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正確衛生資訊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0BAE5C1-D26F-0627-53FD-28CC850633DE}"/>
              </a:ext>
            </a:extLst>
          </p:cNvPr>
          <p:cNvSpPr txBox="1"/>
          <p:nvPr/>
        </p:nvSpPr>
        <p:spPr>
          <a:xfrm>
            <a:off x="11434046" y="5988106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A34D763-A80C-91F0-DC36-F6B78667C3D4}"/>
              </a:ext>
            </a:extLst>
          </p:cNvPr>
          <p:cNvSpPr txBox="1"/>
          <p:nvPr/>
        </p:nvSpPr>
        <p:spPr>
          <a:xfrm>
            <a:off x="11572089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幼兒園是病毒窟？幼兒園老師教你把衛生觀念變有趣">
            <a:extLst>
              <a:ext uri="{FF2B5EF4-FFF2-40B4-BE49-F238E27FC236}">
                <a16:creationId xmlns:a16="http://schemas.microsoft.com/office/drawing/2014/main" id="{0ADBA667-61DA-0953-1A05-D8CA1191B9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5" r="7563"/>
          <a:stretch/>
        </p:blipFill>
        <p:spPr bwMode="auto">
          <a:xfrm>
            <a:off x="8343371" y="2300063"/>
            <a:ext cx="2400926" cy="2426609"/>
          </a:xfrm>
          <a:prstGeom prst="ellipse">
            <a:avLst/>
          </a:prstGeom>
          <a:ln w="63500" cap="rnd">
            <a:solidFill>
              <a:schemeClr val="bg1"/>
            </a:solidFill>
            <a:prstDash val="solid"/>
          </a:ln>
          <a:effectLst>
            <a:outerShdw sx="1000" sy="1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>
            <a:bevelT w="0" h="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3C7E43D-DF3D-E7FA-970D-1AB477497129}"/>
              </a:ext>
            </a:extLst>
          </p:cNvPr>
          <p:cNvSpPr/>
          <p:nvPr/>
        </p:nvSpPr>
        <p:spPr bwMode="auto">
          <a:xfrm>
            <a:off x="4951569" y="1065746"/>
            <a:ext cx="2393350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動  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490E5FE-5F8B-B3F3-205D-5E614EE7A25A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36773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>
            <a:extLst>
              <a:ext uri="{FF2B5EF4-FFF2-40B4-BE49-F238E27FC236}">
                <a16:creationId xmlns:a16="http://schemas.microsoft.com/office/drawing/2014/main" id="{DBEF9DD5-B86B-F699-E7D5-C01D187AA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12C54EFF-779D-6332-77DE-1BE66B5A166D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B8AC53C6-15E2-791C-6533-988AA668902A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B913C35B-F9A0-4570-FFD8-C171278F17EF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0846C6BD-F960-69E2-19F2-AFF7436AE2C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02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0A4787F-DEE3-A037-5DAA-D24341AEDEB8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466943-125D-52C3-2F92-9A00F62D6796}"/>
              </a:ext>
            </a:extLst>
          </p:cNvPr>
          <p:cNvSpPr txBox="1"/>
          <p:nvPr/>
        </p:nvSpPr>
        <p:spPr>
          <a:xfrm>
            <a:off x="5784096" y="3259458"/>
            <a:ext cx="33355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TW" altLang="en-US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 應 初 評 問 題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1BBF1B7-027B-1630-CE50-ED61A7E79CD0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257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C9F30E-DB6D-B4FA-DFA1-5DBCA35E08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062" name="矩形 1061">
            <a:extLst>
              <a:ext uri="{FF2B5EF4-FFF2-40B4-BE49-F238E27FC236}">
                <a16:creationId xmlns:a16="http://schemas.microsoft.com/office/drawing/2014/main" id="{796F3C56-1022-6DD9-5DF9-FE1D4F7F3B46}"/>
              </a:ext>
            </a:extLst>
          </p:cNvPr>
          <p:cNvSpPr/>
          <p:nvPr/>
        </p:nvSpPr>
        <p:spPr>
          <a:xfrm>
            <a:off x="585528" y="1918822"/>
            <a:ext cx="11038596" cy="4053635"/>
          </a:xfrm>
          <a:prstGeom prst="rect">
            <a:avLst/>
          </a:prstGeom>
          <a:solidFill>
            <a:srgbClr val="FFFFFB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03EAF60-6597-E1CC-58D5-A3158A7F2548}"/>
              </a:ext>
            </a:extLst>
          </p:cNvPr>
          <p:cNvSpPr/>
          <p:nvPr/>
        </p:nvSpPr>
        <p:spPr>
          <a:xfrm>
            <a:off x="4805227" y="2033213"/>
            <a:ext cx="503273" cy="513780"/>
          </a:xfrm>
          <a:custGeom>
            <a:avLst/>
            <a:gdLst>
              <a:gd name="connsiteX0" fmla="*/ 0 w 523022"/>
              <a:gd name="connsiteY0" fmla="*/ 530138 h 530138"/>
              <a:gd name="connsiteX1" fmla="*/ 252616 w 523022"/>
              <a:gd name="connsiteY1" fmla="*/ 295312 h 530138"/>
              <a:gd name="connsiteX2" fmla="*/ 523022 w 523022"/>
              <a:gd name="connsiteY2" fmla="*/ 0 h 53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022" h="530138">
                <a:moveTo>
                  <a:pt x="0" y="530138"/>
                </a:moveTo>
                <a:cubicBezTo>
                  <a:pt x="82723" y="456903"/>
                  <a:pt x="165446" y="383668"/>
                  <a:pt x="252616" y="295312"/>
                </a:cubicBezTo>
                <a:cubicBezTo>
                  <a:pt x="339786" y="206956"/>
                  <a:pt x="431404" y="103478"/>
                  <a:pt x="523022" y="0"/>
                </a:cubicBezTo>
              </a:path>
            </a:pathLst>
          </a:custGeom>
          <a:noFill/>
          <a:ln w="28575">
            <a:solidFill>
              <a:srgbClr val="FFFF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3C0083CB-843E-DECF-B597-EEDFADE410E5}"/>
              </a:ext>
            </a:extLst>
          </p:cNvPr>
          <p:cNvGrpSpPr/>
          <p:nvPr/>
        </p:nvGrpSpPr>
        <p:grpSpPr>
          <a:xfrm>
            <a:off x="585528" y="322548"/>
            <a:ext cx="4924423" cy="1149483"/>
            <a:chOff x="740935" y="4618910"/>
            <a:chExt cx="4924423" cy="114948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14FA1C7-D818-6E1C-3C31-4099FD155F2D}"/>
                </a:ext>
              </a:extLst>
            </p:cNvPr>
            <p:cNvSpPr/>
            <p:nvPr/>
          </p:nvSpPr>
          <p:spPr>
            <a:xfrm>
              <a:off x="740935" y="4633930"/>
              <a:ext cx="45719" cy="11344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98ECFD5-D088-4B59-7A01-BFA34126CBF7}"/>
                </a:ext>
              </a:extLst>
            </p:cNvPr>
            <p:cNvSpPr txBox="1"/>
            <p:nvPr/>
          </p:nvSpPr>
          <p:spPr>
            <a:xfrm>
              <a:off x="924809" y="5220245"/>
              <a:ext cx="4740549" cy="346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TW" altLang="en-US" sz="1400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重新並明確定義系統的受眾用戶</a:t>
              </a:r>
              <a:endParaRPr lang="en-US" altLang="zh-TW" sz="14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121E9EE-B7A2-D504-F5C3-25452861197A}"/>
                </a:ext>
              </a:extLst>
            </p:cNvPr>
            <p:cNvSpPr txBox="1"/>
            <p:nvPr/>
          </p:nvSpPr>
          <p:spPr>
            <a:xfrm>
              <a:off x="872038" y="4618910"/>
              <a:ext cx="28487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2800" b="1" i="0" u="none" strike="noStrike" dirty="0">
                  <a:solidFill>
                    <a:srgbClr val="595959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 標 客 群 定 義</a:t>
              </a:r>
              <a:endParaRPr lang="zh-TW" altLang="en-US" sz="2800" b="1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C949A4E9-DFEE-4E5A-336C-52B1768E2D35}"/>
              </a:ext>
            </a:extLst>
          </p:cNvPr>
          <p:cNvGrpSpPr/>
          <p:nvPr/>
        </p:nvGrpSpPr>
        <p:grpSpPr>
          <a:xfrm>
            <a:off x="5792419" y="169705"/>
            <a:ext cx="6256147" cy="356656"/>
            <a:chOff x="5790934" y="169705"/>
            <a:chExt cx="6257632" cy="35665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F67515D-40F6-8273-9EEE-3998BCF7B6ED}"/>
                </a:ext>
              </a:extLst>
            </p:cNvPr>
            <p:cNvSpPr/>
            <p:nvPr/>
          </p:nvSpPr>
          <p:spPr>
            <a:xfrm>
              <a:off x="5790934" y="169705"/>
              <a:ext cx="1492976" cy="356656"/>
            </a:xfrm>
            <a:prstGeom prst="rect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i="0" u="none" strike="noStrike" dirty="0">
                  <a:solidFill>
                    <a:srgbClr val="FFFFFF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目標客群定義</a:t>
              </a:r>
              <a:endParaRPr lang="zh-TW" altLang="en-US" sz="1400" b="1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65B3617-CD67-673D-611D-B579EF60478C}"/>
                </a:ext>
              </a:extLst>
            </p:cNvPr>
            <p:cNvSpPr/>
            <p:nvPr/>
          </p:nvSpPr>
          <p:spPr>
            <a:xfrm>
              <a:off x="7379151" y="169705"/>
              <a:ext cx="1492977" cy="356656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IoT</a:t>
              </a: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裝置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2E2A021-3BC8-80E8-8FF9-CAE031AEA708}"/>
                </a:ext>
              </a:extLst>
            </p:cNvPr>
            <p:cNvSpPr/>
            <p:nvPr/>
          </p:nvSpPr>
          <p:spPr>
            <a:xfrm>
              <a:off x="10555590" y="169705"/>
              <a:ext cx="1492976" cy="356656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其他建議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9A416A8-2DC0-D3D9-75F5-16CDB4510BA5}"/>
                </a:ext>
              </a:extLst>
            </p:cNvPr>
            <p:cNvSpPr/>
            <p:nvPr/>
          </p:nvSpPr>
          <p:spPr>
            <a:xfrm>
              <a:off x="8967372" y="169705"/>
              <a:ext cx="1492976" cy="356656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基本設定</a:t>
              </a: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323444B2-9CBF-EB2F-ABD9-F097D9B35923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A12336F-3C3D-D944-0146-E828E307BDC9}"/>
              </a:ext>
            </a:extLst>
          </p:cNvPr>
          <p:cNvGrpSpPr/>
          <p:nvPr/>
        </p:nvGrpSpPr>
        <p:grpSpPr>
          <a:xfrm>
            <a:off x="1952472" y="2662366"/>
            <a:ext cx="964303" cy="980153"/>
            <a:chOff x="5676518" y="1257307"/>
            <a:chExt cx="1015674" cy="1015674"/>
          </a:xfrm>
          <a:solidFill>
            <a:srgbClr val="E4CCA6"/>
          </a:solidFill>
        </p:grpSpPr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1D82EC39-406B-3D41-98BD-FD82A587AA33}"/>
                </a:ext>
              </a:extLst>
            </p:cNvPr>
            <p:cNvSpPr/>
            <p:nvPr/>
          </p:nvSpPr>
          <p:spPr>
            <a:xfrm>
              <a:off x="5676518" y="1257307"/>
              <a:ext cx="1015674" cy="1015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CBA8EC2D-0501-2CE9-03DC-A70883F5C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75000"/>
            </a:blip>
            <a:stretch>
              <a:fillRect/>
            </a:stretch>
          </p:blipFill>
          <p:spPr>
            <a:xfrm>
              <a:off x="5856558" y="1430152"/>
              <a:ext cx="624357" cy="624357"/>
            </a:xfrm>
            <a:prstGeom prst="rect">
              <a:avLst/>
            </a:prstGeom>
            <a:grpFill/>
          </p:spPr>
        </p:pic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840B270-A3B4-A31E-D428-A279D8E84BC6}"/>
              </a:ext>
            </a:extLst>
          </p:cNvPr>
          <p:cNvSpPr txBox="1"/>
          <p:nvPr/>
        </p:nvSpPr>
        <p:spPr>
          <a:xfrm>
            <a:off x="1974160" y="3812415"/>
            <a:ext cx="13805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 齡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1272B39-4D5E-0375-9410-58EE470EE822}"/>
              </a:ext>
            </a:extLst>
          </p:cNvPr>
          <p:cNvSpPr txBox="1"/>
          <p:nvPr/>
        </p:nvSpPr>
        <p:spPr>
          <a:xfrm>
            <a:off x="567876" y="4438754"/>
            <a:ext cx="3733497" cy="716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對於長者的年齡　                          範圍定義為</a:t>
            </a:r>
            <a:r>
              <a:rPr lang="zh-TW" altLang="zh-TW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介於</a:t>
            </a:r>
            <a:r>
              <a:rPr lang="en-US" altLang="zh-TW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45-70</a:t>
            </a:r>
            <a:r>
              <a:rPr lang="zh-TW" altLang="zh-TW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歲</a:t>
            </a:r>
            <a:endParaRPr lang="zh-CN" altLang="en-US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7714152-269F-CB89-89D9-96B22CC02FAA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2B9E4A2-5A1B-B3AD-E153-D409BCB0356F}"/>
              </a:ext>
            </a:extLst>
          </p:cNvPr>
          <p:cNvGrpSpPr/>
          <p:nvPr/>
        </p:nvGrpSpPr>
        <p:grpSpPr>
          <a:xfrm>
            <a:off x="8886817" y="2662366"/>
            <a:ext cx="964219" cy="964219"/>
            <a:chOff x="5901012" y="2499211"/>
            <a:chExt cx="829749" cy="829749"/>
          </a:xfrm>
          <a:solidFill>
            <a:srgbClr val="EEA28A"/>
          </a:solidFill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6CA4ABA6-D3A8-2638-5F4D-31780229AD76}"/>
                </a:ext>
              </a:extLst>
            </p:cNvPr>
            <p:cNvSpPr/>
            <p:nvPr/>
          </p:nvSpPr>
          <p:spPr>
            <a:xfrm>
              <a:off x="5901012" y="2499211"/>
              <a:ext cx="829749" cy="8297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F24C636D-2583-368E-E0F3-C3868F97D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2068" y="2671556"/>
              <a:ext cx="498604" cy="498604"/>
            </a:xfrm>
            <a:prstGeom prst="rect">
              <a:avLst/>
            </a:prstGeom>
            <a:grpFill/>
          </p:spPr>
        </p:pic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C7CF4B9-8593-DE2F-4BA2-529EC31F3DAB}"/>
              </a:ext>
            </a:extLst>
          </p:cNvPr>
          <p:cNvSpPr txBox="1"/>
          <p:nvPr/>
        </p:nvSpPr>
        <p:spPr>
          <a:xfrm>
            <a:off x="8524356" y="3812415"/>
            <a:ext cx="247317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設 備 需 求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DF92DA6-0059-3585-0A2C-671E48F967D6}"/>
              </a:ext>
            </a:extLst>
          </p:cNvPr>
          <p:cNvSpPr txBox="1"/>
          <p:nvPr/>
        </p:nvSpPr>
        <p:spPr>
          <a:xfrm>
            <a:off x="7503550" y="4445734"/>
            <a:ext cx="3859010" cy="716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使用者使用此系統需要用到</a:t>
            </a:r>
            <a:endParaRPr lang="en-US" altLang="zh-TW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>
              <a:lnSpc>
                <a:spcPct val="125000"/>
              </a:lnSpc>
            </a:pPr>
            <a:r>
              <a:rPr lang="en-US" altLang="zh-TW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LINE</a:t>
            </a: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的帳號、生活環境有網路設置</a:t>
            </a:r>
            <a:endParaRPr lang="zh-CN" altLang="en-US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F871ECA2-6A0A-596A-513C-8F7BE3647CF1}"/>
              </a:ext>
            </a:extLst>
          </p:cNvPr>
          <p:cNvGrpSpPr/>
          <p:nvPr/>
        </p:nvGrpSpPr>
        <p:grpSpPr>
          <a:xfrm>
            <a:off x="5205895" y="2662366"/>
            <a:ext cx="964219" cy="964219"/>
            <a:chOff x="5995112" y="4817091"/>
            <a:chExt cx="829750" cy="829750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41853DF1-6C25-9848-233F-DDB6B5C1CEB8}"/>
                </a:ext>
              </a:extLst>
            </p:cNvPr>
            <p:cNvSpPr/>
            <p:nvPr/>
          </p:nvSpPr>
          <p:spPr>
            <a:xfrm>
              <a:off x="5995112" y="4817091"/>
              <a:ext cx="829750" cy="829750"/>
            </a:xfrm>
            <a:prstGeom prst="ellipse">
              <a:avLst/>
            </a:prstGeom>
            <a:solidFill>
              <a:srgbClr val="98D0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14FD9A6C-B66E-351F-5AE5-D9A47F4DA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5797" y="4974111"/>
              <a:ext cx="498604" cy="498604"/>
            </a:xfrm>
            <a:prstGeom prst="rect">
              <a:avLst/>
            </a:prstGeom>
          </p:spPr>
        </p:pic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1DDC5B-8F02-1978-C0A1-AEB2205E32CF}"/>
              </a:ext>
            </a:extLst>
          </p:cNvPr>
          <p:cNvSpPr txBox="1"/>
          <p:nvPr/>
        </p:nvSpPr>
        <p:spPr>
          <a:xfrm>
            <a:off x="4837525" y="3812415"/>
            <a:ext cx="24033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 礎 知 識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9378AE2-6CE8-FAEB-F17D-C664DBD77673}"/>
              </a:ext>
            </a:extLst>
          </p:cNvPr>
          <p:cNvSpPr txBox="1"/>
          <p:nvPr/>
        </p:nvSpPr>
        <p:spPr>
          <a:xfrm>
            <a:off x="3873170" y="4445734"/>
            <a:ext cx="4063290" cy="716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長者需要有使用智慧型手機、</a:t>
            </a:r>
            <a:br>
              <a:rPr lang="en-US" altLang="zh-TW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TW" sz="1700" dirty="0" err="1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WiFi</a:t>
            </a: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連線設定和操作</a:t>
            </a:r>
            <a:r>
              <a:rPr lang="en-US" altLang="zh-TW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LINE</a:t>
            </a:r>
            <a:r>
              <a:rPr lang="zh-TW" altLang="en-US" sz="17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基礎知識</a:t>
            </a:r>
            <a:endParaRPr lang="en-US" altLang="zh-TW" sz="17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7126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C9F30E-DB6D-B4FA-DFA1-5DBCA35E082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062" name="矩形 1061">
            <a:extLst>
              <a:ext uri="{FF2B5EF4-FFF2-40B4-BE49-F238E27FC236}">
                <a16:creationId xmlns:a16="http://schemas.microsoft.com/office/drawing/2014/main" id="{796F3C56-1022-6DD9-5DF9-FE1D4F7F3B46}"/>
              </a:ext>
            </a:extLst>
          </p:cNvPr>
          <p:cNvSpPr/>
          <p:nvPr/>
        </p:nvSpPr>
        <p:spPr>
          <a:xfrm>
            <a:off x="585528" y="1874217"/>
            <a:ext cx="11038596" cy="4053635"/>
          </a:xfrm>
          <a:prstGeom prst="rect">
            <a:avLst/>
          </a:prstGeom>
          <a:solidFill>
            <a:srgbClr val="DDDDDD">
              <a:alpha val="6235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03EAF60-6597-E1CC-58D5-A3158A7F2548}"/>
              </a:ext>
            </a:extLst>
          </p:cNvPr>
          <p:cNvSpPr/>
          <p:nvPr/>
        </p:nvSpPr>
        <p:spPr>
          <a:xfrm>
            <a:off x="4805227" y="2033213"/>
            <a:ext cx="503273" cy="513780"/>
          </a:xfrm>
          <a:custGeom>
            <a:avLst/>
            <a:gdLst>
              <a:gd name="connsiteX0" fmla="*/ 0 w 523022"/>
              <a:gd name="connsiteY0" fmla="*/ 530138 h 530138"/>
              <a:gd name="connsiteX1" fmla="*/ 252616 w 523022"/>
              <a:gd name="connsiteY1" fmla="*/ 295312 h 530138"/>
              <a:gd name="connsiteX2" fmla="*/ 523022 w 523022"/>
              <a:gd name="connsiteY2" fmla="*/ 0 h 53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022" h="530138">
                <a:moveTo>
                  <a:pt x="0" y="530138"/>
                </a:moveTo>
                <a:cubicBezTo>
                  <a:pt x="82723" y="456903"/>
                  <a:pt x="165446" y="383668"/>
                  <a:pt x="252616" y="295312"/>
                </a:cubicBezTo>
                <a:cubicBezTo>
                  <a:pt x="339786" y="206956"/>
                  <a:pt x="431404" y="103478"/>
                  <a:pt x="523022" y="0"/>
                </a:cubicBezTo>
              </a:path>
            </a:pathLst>
          </a:custGeom>
          <a:noFill/>
          <a:ln w="28575">
            <a:solidFill>
              <a:srgbClr val="FFFF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3C0083CB-843E-DECF-B597-EEDFADE410E5}"/>
              </a:ext>
            </a:extLst>
          </p:cNvPr>
          <p:cNvGrpSpPr/>
          <p:nvPr/>
        </p:nvGrpSpPr>
        <p:grpSpPr>
          <a:xfrm>
            <a:off x="585528" y="322548"/>
            <a:ext cx="4910462" cy="1149483"/>
            <a:chOff x="740935" y="4618910"/>
            <a:chExt cx="4910462" cy="114948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14FA1C7-D818-6E1C-3C31-4099FD155F2D}"/>
                </a:ext>
              </a:extLst>
            </p:cNvPr>
            <p:cNvSpPr/>
            <p:nvPr/>
          </p:nvSpPr>
          <p:spPr>
            <a:xfrm>
              <a:off x="740935" y="4633930"/>
              <a:ext cx="45719" cy="113446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298ECFD5-D088-4B59-7A01-BFA34126CBF7}"/>
                </a:ext>
              </a:extLst>
            </p:cNvPr>
            <p:cNvSpPr txBox="1"/>
            <p:nvPr/>
          </p:nvSpPr>
          <p:spPr>
            <a:xfrm>
              <a:off x="910848" y="5139631"/>
              <a:ext cx="4740549" cy="628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2200"/>
                </a:lnSpc>
              </a:pPr>
              <a:r>
                <a:rPr lang="zh-TW" altLang="en-US" sz="1400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探索物聯網裝置在緊急情況下的實用性，並解答為何在智能手機功能完善的背景下仍需引入額外設備</a:t>
              </a: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A121E9EE-B7A2-D504-F5C3-25452861197A}"/>
                </a:ext>
              </a:extLst>
            </p:cNvPr>
            <p:cNvSpPr txBox="1"/>
            <p:nvPr/>
          </p:nvSpPr>
          <p:spPr>
            <a:xfrm>
              <a:off x="872038" y="4618910"/>
              <a:ext cx="284873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8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 o T </a:t>
              </a:r>
              <a:r>
                <a:rPr lang="zh-TW" altLang="en-US" sz="2800" b="1" dirty="0">
                  <a:solidFill>
                    <a:srgbClr val="595959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裝 置</a:t>
              </a: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D2529C1-CE09-1349-020A-8CB874FFF2E0}"/>
              </a:ext>
            </a:extLst>
          </p:cNvPr>
          <p:cNvSpPr txBox="1"/>
          <p:nvPr/>
        </p:nvSpPr>
        <p:spPr>
          <a:xfrm>
            <a:off x="2092712" y="2405984"/>
            <a:ext cx="409323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實 用 性 及 必 要 性</a:t>
            </a: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B54DDED-295F-5799-2B01-88D3A1048B9D}"/>
              </a:ext>
            </a:extLst>
          </p:cNvPr>
          <p:cNvGrpSpPr/>
          <p:nvPr/>
        </p:nvGrpSpPr>
        <p:grpSpPr>
          <a:xfrm>
            <a:off x="1078504" y="2400494"/>
            <a:ext cx="875923" cy="890321"/>
            <a:chOff x="1236211" y="3477058"/>
            <a:chExt cx="966558" cy="982445"/>
          </a:xfrm>
        </p:grpSpPr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92D1ABD-5FC4-F0A9-C330-37D60DE4D838}"/>
                </a:ext>
              </a:extLst>
            </p:cNvPr>
            <p:cNvSpPr/>
            <p:nvPr/>
          </p:nvSpPr>
          <p:spPr>
            <a:xfrm>
              <a:off x="1236211" y="3477058"/>
              <a:ext cx="966558" cy="982445"/>
            </a:xfrm>
            <a:prstGeom prst="ellipse">
              <a:avLst/>
            </a:prstGeom>
            <a:solidFill>
              <a:srgbClr val="A8AF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A6CCCB8-FF08-9A89-BB0E-0ED2B4C88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1389" y="3644667"/>
              <a:ext cx="647226" cy="647227"/>
            </a:xfrm>
            <a:prstGeom prst="rect">
              <a:avLst/>
            </a:prstGeom>
          </p:spPr>
        </p:pic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3A8649D-6ABE-F8C0-83D0-B13A38D6BE91}"/>
              </a:ext>
            </a:extLst>
          </p:cNvPr>
          <p:cNvGrpSpPr/>
          <p:nvPr/>
        </p:nvGrpSpPr>
        <p:grpSpPr>
          <a:xfrm>
            <a:off x="5792419" y="169705"/>
            <a:ext cx="6256147" cy="356656"/>
            <a:chOff x="5790934" y="169705"/>
            <a:chExt cx="6257632" cy="356656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BF6B0F7D-7381-EB04-3D7E-9B83EC75874D}"/>
                </a:ext>
              </a:extLst>
            </p:cNvPr>
            <p:cNvSpPr/>
            <p:nvPr/>
          </p:nvSpPr>
          <p:spPr>
            <a:xfrm>
              <a:off x="5790934" y="169705"/>
              <a:ext cx="1492976" cy="356656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i="0" u="none" strike="noStrike" dirty="0">
                  <a:solidFill>
                    <a:srgbClr val="504D47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目標客群定義</a:t>
              </a:r>
              <a:endParaRPr lang="zh-TW" altLang="en-US" sz="1400" b="1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A77B809-8D1C-9C18-B46B-C02DFDAF4105}"/>
                </a:ext>
              </a:extLst>
            </p:cNvPr>
            <p:cNvSpPr/>
            <p:nvPr/>
          </p:nvSpPr>
          <p:spPr>
            <a:xfrm>
              <a:off x="7379151" y="169705"/>
              <a:ext cx="1492977" cy="356656"/>
            </a:xfrm>
            <a:prstGeom prst="rect">
              <a:avLst/>
            </a:prstGeom>
            <a:solidFill>
              <a:srgbClr val="59595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en-US" altLang="zh-TW" sz="1400" b="1" dirty="0">
                  <a:solidFill>
                    <a:srgbClr val="F8F8F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IoT</a:t>
              </a:r>
              <a:r>
                <a:rPr lang="zh-TW" altLang="en-US" sz="1400" b="1" dirty="0">
                  <a:solidFill>
                    <a:srgbClr val="F8F8F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裝置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633159E1-3D22-2DBD-E5F3-93A5620717CF}"/>
                </a:ext>
              </a:extLst>
            </p:cNvPr>
            <p:cNvSpPr/>
            <p:nvPr/>
          </p:nvSpPr>
          <p:spPr>
            <a:xfrm>
              <a:off x="10555590" y="169705"/>
              <a:ext cx="1492976" cy="356656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其他建議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03EAC9BB-799C-FD25-24E5-8B5F2EC75919}"/>
                </a:ext>
              </a:extLst>
            </p:cNvPr>
            <p:cNvSpPr/>
            <p:nvPr/>
          </p:nvSpPr>
          <p:spPr>
            <a:xfrm>
              <a:off x="8967372" y="169705"/>
              <a:ext cx="1492976" cy="356656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 rtl="0"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1400" b="1" dirty="0">
                  <a:solidFill>
                    <a:srgbClr val="504D47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基本設定</a:t>
              </a:r>
            </a:p>
          </p:txBody>
        </p: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528829-E20E-51DB-6507-BEB8EF69702F}"/>
              </a:ext>
            </a:extLst>
          </p:cNvPr>
          <p:cNvSpPr txBox="1"/>
          <p:nvPr/>
        </p:nvSpPr>
        <p:spPr>
          <a:xfrm>
            <a:off x="159778" y="6365203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1507DDF-D07D-5B6A-A451-4BFC4426007C}"/>
              </a:ext>
            </a:extLst>
          </p:cNvPr>
          <p:cNvSpPr txBox="1"/>
          <p:nvPr/>
        </p:nvSpPr>
        <p:spPr>
          <a:xfrm>
            <a:off x="2085349" y="2931986"/>
            <a:ext cx="2916150" cy="679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關於</a:t>
            </a:r>
            <a:r>
              <a:rPr lang="en-US" altLang="zh-TW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IoT</a:t>
            </a:r>
            <a:r>
              <a:rPr lang="zh-TW" altLang="en-US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裝置的快速求救</a:t>
            </a:r>
            <a:endParaRPr lang="en-US" altLang="zh-TW" sz="16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以及減少救援時間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B96819E-AAC8-02E2-44D0-4CAF0338D2E9}"/>
              </a:ext>
            </a:extLst>
          </p:cNvPr>
          <p:cNvSpPr txBox="1"/>
          <p:nvPr/>
        </p:nvSpPr>
        <p:spPr>
          <a:xfrm>
            <a:off x="11579068" y="6365203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1812082-8B0E-A164-A3DF-44F4CBF04CC7}"/>
              </a:ext>
            </a:extLst>
          </p:cNvPr>
          <p:cNvSpPr txBox="1"/>
          <p:nvPr/>
        </p:nvSpPr>
        <p:spPr>
          <a:xfrm>
            <a:off x="2080097" y="4175708"/>
            <a:ext cx="489903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裝 置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D9BBE9-6AAC-3D77-AB5C-6624A1D4DFEB}"/>
              </a:ext>
            </a:extLst>
          </p:cNvPr>
          <p:cNvSpPr txBox="1"/>
          <p:nvPr/>
        </p:nvSpPr>
        <p:spPr>
          <a:xfrm>
            <a:off x="2089245" y="4710258"/>
            <a:ext cx="3992359" cy="6799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60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連線距離約</a:t>
            </a:r>
            <a:r>
              <a:rPr lang="en-US" altLang="zh-TW" dirty="0"/>
              <a:t>30</a:t>
            </a:r>
            <a:r>
              <a:rPr lang="zh-TW" altLang="en-US" dirty="0"/>
              <a:t>公尺，裝置與手機斷連</a:t>
            </a:r>
            <a:endParaRPr lang="en-US" altLang="zh-TW" dirty="0"/>
          </a:p>
          <a:p>
            <a:r>
              <a:rPr lang="zh-TW" altLang="en-US" dirty="0"/>
              <a:t>時系統會自動發送遺囑給使用者</a:t>
            </a:r>
            <a:endParaRPr lang="zh-CN" alt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1ACC136-9847-59D8-40E6-F0CB720B0828}"/>
              </a:ext>
            </a:extLst>
          </p:cNvPr>
          <p:cNvGrpSpPr/>
          <p:nvPr/>
        </p:nvGrpSpPr>
        <p:grpSpPr>
          <a:xfrm>
            <a:off x="1082400" y="4172864"/>
            <a:ext cx="875923" cy="890321"/>
            <a:chOff x="7060633" y="3533384"/>
            <a:chExt cx="944857" cy="960387"/>
          </a:xfrm>
          <a:solidFill>
            <a:srgbClr val="B9B7C9"/>
          </a:solidFill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1D72CFF4-509B-4C47-A778-F0A64671A517}"/>
                </a:ext>
              </a:extLst>
            </p:cNvPr>
            <p:cNvSpPr/>
            <p:nvPr/>
          </p:nvSpPr>
          <p:spPr>
            <a:xfrm>
              <a:off x="7060633" y="3533384"/>
              <a:ext cx="944857" cy="960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FB87C990-60C9-A847-334C-7FB73526F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59322" y="3708271"/>
              <a:ext cx="610614" cy="610614"/>
            </a:xfrm>
            <a:prstGeom prst="rect">
              <a:avLst/>
            </a:prstGeom>
            <a:grpFill/>
          </p:spPr>
        </p:pic>
      </p:grp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CC0FF7F-CD2A-C47A-FFF1-C1AAB5883A97}"/>
              </a:ext>
            </a:extLst>
          </p:cNvPr>
          <p:cNvSpPr txBox="1"/>
          <p:nvPr/>
        </p:nvSpPr>
        <p:spPr>
          <a:xfrm>
            <a:off x="7533942" y="4175708"/>
            <a:ext cx="33202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 何 傳 遞 訊 息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7C26010-306E-2D56-3AB1-7972F4F41E61}"/>
              </a:ext>
            </a:extLst>
          </p:cNvPr>
          <p:cNvSpPr txBox="1"/>
          <p:nvPr/>
        </p:nvSpPr>
        <p:spPr>
          <a:xfrm>
            <a:off x="7534791" y="4710258"/>
            <a:ext cx="3921223" cy="679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TW" altLang="en-US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利用 </a:t>
            </a:r>
            <a:r>
              <a:rPr lang="en-US" altLang="zh-TW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MQTT</a:t>
            </a:r>
            <a:r>
              <a:rPr lang="zh-TW" altLang="en-US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協定來實現即時訊息傳輸</a:t>
            </a:r>
            <a:endParaRPr lang="en-US" altLang="zh-TW" sz="16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使長者與照護者之間的高效溝通</a:t>
            </a:r>
            <a:endParaRPr lang="zh-CN" altLang="en-US" sz="16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D0BB1ACD-ABA0-CA3D-1806-44A711666B6E}"/>
              </a:ext>
            </a:extLst>
          </p:cNvPr>
          <p:cNvGrpSpPr/>
          <p:nvPr/>
        </p:nvGrpSpPr>
        <p:grpSpPr>
          <a:xfrm>
            <a:off x="6525499" y="4163115"/>
            <a:ext cx="875923" cy="890321"/>
            <a:chOff x="4429939" y="3653894"/>
            <a:chExt cx="944857" cy="960387"/>
          </a:xfrm>
          <a:solidFill>
            <a:srgbClr val="CCC0B8"/>
          </a:solidFill>
        </p:grpSpPr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C48C4A1F-ABC0-4D66-58A2-E192DB0F4848}"/>
                </a:ext>
              </a:extLst>
            </p:cNvPr>
            <p:cNvSpPr/>
            <p:nvPr/>
          </p:nvSpPr>
          <p:spPr>
            <a:xfrm>
              <a:off x="4429939" y="3653894"/>
              <a:ext cx="944857" cy="960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3DF3C03E-C8E9-9616-3DF3-F1C32EED1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3860" y="3802750"/>
              <a:ext cx="673525" cy="673525"/>
            </a:xfrm>
            <a:prstGeom prst="rect">
              <a:avLst/>
            </a:prstGeom>
            <a:grpFill/>
          </p:spPr>
        </p:pic>
      </p:grp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A3ADFC6-8235-0063-850A-573871C4650F}"/>
              </a:ext>
            </a:extLst>
          </p:cNvPr>
          <p:cNvSpPr txBox="1"/>
          <p:nvPr/>
        </p:nvSpPr>
        <p:spPr>
          <a:xfrm>
            <a:off x="7559173" y="2408299"/>
            <a:ext cx="234491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zh-TW" altLang="en-US" sz="27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裝 置 綁 定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A16A5302-4086-8211-C114-8FE0055D05C1}"/>
              </a:ext>
            </a:extLst>
          </p:cNvPr>
          <p:cNvSpPr txBox="1"/>
          <p:nvPr/>
        </p:nvSpPr>
        <p:spPr>
          <a:xfrm>
            <a:off x="7538526" y="2955042"/>
            <a:ext cx="4234926" cy="679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IoT</a:t>
            </a:r>
            <a:r>
              <a:rPr lang="zh-TW" altLang="en-US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裝置如何與手機做連結綁定並且</a:t>
            </a:r>
            <a:endParaRPr lang="en-US" altLang="zh-TW" sz="1600" dirty="0">
              <a:solidFill>
                <a:srgbClr val="504D47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TW" altLang="en-US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一個長者連接一個</a:t>
            </a:r>
            <a:r>
              <a:rPr lang="en-US" altLang="zh-TW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IoT</a:t>
            </a:r>
            <a:r>
              <a:rPr lang="zh-TW" altLang="en-US" sz="1600" dirty="0">
                <a:solidFill>
                  <a:srgbClr val="504D4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設備</a:t>
            </a: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2E913578-DD49-1821-E2C6-6B0500B1D9AF}"/>
              </a:ext>
            </a:extLst>
          </p:cNvPr>
          <p:cNvGrpSpPr/>
          <p:nvPr/>
        </p:nvGrpSpPr>
        <p:grpSpPr>
          <a:xfrm>
            <a:off x="6532336" y="2393836"/>
            <a:ext cx="875923" cy="890321"/>
            <a:chOff x="9520362" y="3607742"/>
            <a:chExt cx="944857" cy="960387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D9E026CD-C135-D0F9-3C1C-C95617C2A681}"/>
                </a:ext>
              </a:extLst>
            </p:cNvPr>
            <p:cNvSpPr/>
            <p:nvPr/>
          </p:nvSpPr>
          <p:spPr>
            <a:xfrm>
              <a:off x="9520362" y="3607742"/>
              <a:ext cx="944857" cy="960387"/>
            </a:xfrm>
            <a:prstGeom prst="ellipse">
              <a:avLst/>
            </a:prstGeom>
            <a:solidFill>
              <a:srgbClr val="B9CED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33A2FE2E-637C-275D-DAD0-B3A42A0E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654485" y="3753301"/>
              <a:ext cx="675145" cy="6751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521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4D47"/>
      </a:accent1>
      <a:accent2>
        <a:srgbClr val="504D47"/>
      </a:accent2>
      <a:accent3>
        <a:srgbClr val="504D47"/>
      </a:accent3>
      <a:accent4>
        <a:srgbClr val="504D47"/>
      </a:accent4>
      <a:accent5>
        <a:srgbClr val="504D47"/>
      </a:accent5>
      <a:accent6>
        <a:srgbClr val="504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2FC177B5-3E65-4BE4-932E-FB745EA0DDBB}" vid="{01D448BE-85E3-424A-AC43-BBB40EDD0BEC}"/>
    </a:ext>
  </a:extLst>
</a:theme>
</file>

<file path=ppt/theme/theme2.xml><?xml version="1.0" encoding="utf-8"?>
<a:theme xmlns:a="http://schemas.openxmlformats.org/drawingml/2006/main" name="Office 佈景主題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11263</TotalTime>
  <Words>2024</Words>
  <Application>Microsoft Office PowerPoint</Application>
  <PresentationFormat>寬螢幕</PresentationFormat>
  <Paragraphs>596</Paragraphs>
  <Slides>59</Slides>
  <Notes>36</Notes>
  <HiddenSlides>0</HiddenSlides>
  <MMClips>2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59</vt:i4>
      </vt:variant>
    </vt:vector>
  </HeadingPairs>
  <TitlesOfParts>
    <vt:vector size="74" baseType="lpstr">
      <vt:lpstr>等线</vt:lpstr>
      <vt:lpstr>等线 Light</vt:lpstr>
      <vt:lpstr>Microsoft YaHei</vt:lpstr>
      <vt:lpstr>Microsoft YaHei</vt:lpstr>
      <vt:lpstr>Source Han Serif SC</vt:lpstr>
      <vt:lpstr>Yu Gothic UI Semibold</vt:lpstr>
      <vt:lpstr>微軟正黑體</vt:lpstr>
      <vt:lpstr>Aharoni</vt:lpstr>
      <vt:lpstr>Aptos</vt:lpstr>
      <vt:lpstr>Arial</vt:lpstr>
      <vt:lpstr>Calibri</vt:lpstr>
      <vt:lpstr>Calibri Light</vt:lpstr>
      <vt:lpstr>Wingdings</vt:lpstr>
      <vt:lpstr>佈景主題1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x</vt:lpstr>
      <vt:lpstr>x</vt:lpstr>
      <vt:lpstr>x</vt:lpstr>
      <vt:lpstr>x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暄 陳</dc:creator>
  <cp:lastModifiedBy>暄 陳</cp:lastModifiedBy>
  <cp:revision>206</cp:revision>
  <dcterms:created xsi:type="dcterms:W3CDTF">2024-05-13T04:38:17Z</dcterms:created>
  <dcterms:modified xsi:type="dcterms:W3CDTF">2024-10-12T05:07:03Z</dcterms:modified>
</cp:coreProperties>
</file>